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  <p:sldMasterId id="2147486766" r:id="rId2"/>
  </p:sldMasterIdLst>
  <p:notesMasterIdLst>
    <p:notesMasterId r:id="rId18"/>
  </p:notesMasterIdLst>
  <p:sldIdLst>
    <p:sldId id="432" r:id="rId3"/>
    <p:sldId id="428" r:id="rId4"/>
    <p:sldId id="430" r:id="rId5"/>
    <p:sldId id="335" r:id="rId6"/>
    <p:sldId id="405" r:id="rId7"/>
    <p:sldId id="416" r:id="rId8"/>
    <p:sldId id="417" r:id="rId9"/>
    <p:sldId id="425" r:id="rId10"/>
    <p:sldId id="426" r:id="rId11"/>
    <p:sldId id="427" r:id="rId12"/>
    <p:sldId id="419" r:id="rId13"/>
    <p:sldId id="420" r:id="rId14"/>
    <p:sldId id="429" r:id="rId15"/>
    <p:sldId id="422" r:id="rId16"/>
    <p:sldId id="433" r:id="rId17"/>
  </p:sldIdLst>
  <p:sldSz cx="10691813" cy="7559675"/>
  <p:notesSz cx="6797675" cy="9926638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2"/>
    <a:srgbClr val="93C67B"/>
    <a:srgbClr val="FFFFFF"/>
    <a:srgbClr val="007033"/>
    <a:srgbClr val="002073"/>
    <a:srgbClr val="00CC99"/>
    <a:srgbClr val="FDABFF"/>
    <a:srgbClr val="8B12B6"/>
    <a:srgbClr val="554B97"/>
    <a:srgbClr val="FA86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0A15C55-8517-42AA-B614-E9B94910E393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yl pośredni 2 — Ak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28" autoAdjust="0"/>
    <p:restoredTop sz="86405" autoAdjust="0"/>
  </p:normalViewPr>
  <p:slideViewPr>
    <p:cSldViewPr>
      <p:cViewPr varScale="1">
        <p:scale>
          <a:sx n="87" d="100"/>
          <a:sy n="87" d="100"/>
        </p:scale>
        <p:origin x="1242" y="7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2BD582C5-ACA9-CC8D-C41D-073980717C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D93768C-B02D-7F18-9C81-BB43B658072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72EB538-6020-4ED0-A450-9F2F49113206}" type="datetimeFigureOut">
              <a:rPr lang="pl-PL"/>
              <a:pPr>
                <a:defRPr/>
              </a:pPr>
              <a:t>2024-10-29</a:t>
            </a:fld>
            <a:endParaRPr lang="pl-PL"/>
          </a:p>
        </p:txBody>
      </p:sp>
      <p:sp>
        <p:nvSpPr>
          <p:cNvPr id="4" name="Symbol zastępczy obrazu slajdu 3">
            <a:extLst>
              <a:ext uri="{FF2B5EF4-FFF2-40B4-BE49-F238E27FC236}">
                <a16:creationId xmlns:a16="http://schemas.microsoft.com/office/drawing/2014/main" id="{4FFC6629-C316-4010-5541-56707C89A5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030288" y="1241425"/>
            <a:ext cx="47371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/>
          </a:p>
        </p:txBody>
      </p:sp>
      <p:sp>
        <p:nvSpPr>
          <p:cNvPr id="5" name="Symbol zastępczy notatek 4">
            <a:extLst>
              <a:ext uri="{FF2B5EF4-FFF2-40B4-BE49-F238E27FC236}">
                <a16:creationId xmlns:a16="http://schemas.microsoft.com/office/drawing/2014/main" id="{D0ACA120-1CF5-761A-4E21-402E84E044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0CF1FA-2B93-9410-D13E-2E54130A4D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E5D39FE-5CE1-5B3A-B556-F64301F07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B0F54BB-6727-475F-9FD5-ED33A44F2811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1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335871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F54BB-6727-475F-9FD5-ED33A44F2811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038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F54BB-6727-475F-9FD5-ED33A44F2811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2324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ymbol zastępczy obrazu slajdu 1">
            <a:extLst>
              <a:ext uri="{FF2B5EF4-FFF2-40B4-BE49-F238E27FC236}">
                <a16:creationId xmlns:a16="http://schemas.microsoft.com/office/drawing/2014/main" id="{466BD8E8-B3B3-7AB7-A7D9-28512CC473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Symbol zastępczy notatek 2">
            <a:extLst>
              <a:ext uri="{FF2B5EF4-FFF2-40B4-BE49-F238E27FC236}">
                <a16:creationId xmlns:a16="http://schemas.microsoft.com/office/drawing/2014/main" id="{4ECC5434-4ECC-331F-C4CA-9B68E47CD8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/>
          </a:p>
        </p:txBody>
      </p:sp>
      <p:sp>
        <p:nvSpPr>
          <p:cNvPr id="75780" name="Symbol zastępczy numeru slajdu 3">
            <a:extLst>
              <a:ext uri="{FF2B5EF4-FFF2-40B4-BE49-F238E27FC236}">
                <a16:creationId xmlns:a16="http://schemas.microsoft.com/office/drawing/2014/main" id="{092FFC74-E949-55C8-0CF9-F6786888A3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96D3F3AB-27F5-4E4A-B72A-414B2435B818}" type="slidenum">
              <a:rPr lang="pl-PL" altLang="pl-PL" smtClean="0"/>
              <a:pPr/>
              <a:t>15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597320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 dirty="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3A1AAAA-A27A-45D8-A6BC-60C8906F3B44}" type="slidenum">
              <a:rPr lang="pl-PL" altLang="pl-PL" smtClean="0"/>
              <a:pPr/>
              <a:t>4</a:t>
            </a:fld>
            <a:endParaRPr lang="pl-PL" alt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ymbol zastępczy obrazu slajdu 1">
            <a:extLst>
              <a:ext uri="{FF2B5EF4-FFF2-40B4-BE49-F238E27FC236}">
                <a16:creationId xmlns:a16="http://schemas.microsoft.com/office/drawing/2014/main" id="{1CE00E4B-06E8-CA22-6CA9-91412C38A7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Symbol zastępczy notatek 2">
            <a:extLst>
              <a:ext uri="{FF2B5EF4-FFF2-40B4-BE49-F238E27FC236}">
                <a16:creationId xmlns:a16="http://schemas.microsoft.com/office/drawing/2014/main" id="{1CC7A0D8-7360-61B8-B2E9-95D2A87906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dirty="0"/>
          </a:p>
        </p:txBody>
      </p:sp>
      <p:sp>
        <p:nvSpPr>
          <p:cNvPr id="30724" name="Symbol zastępczy numeru slajdu 3">
            <a:extLst>
              <a:ext uri="{FF2B5EF4-FFF2-40B4-BE49-F238E27FC236}">
                <a16:creationId xmlns:a16="http://schemas.microsoft.com/office/drawing/2014/main" id="{C1649422-4C98-AD8A-824F-08C7B1149C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86AFC5C4-738C-4FDA-9624-25C3EAB4E1FA}" type="slidenum">
              <a:rPr lang="pl-PL" altLang="pl-PL" smtClean="0"/>
              <a:pPr/>
              <a:t>5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308729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947654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23709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B0F54BB-6727-475F-9FD5-ED33A44F2811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8110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5600249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B0F54BB-6727-475F-9FD5-ED33A44F2811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7022651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obrazu slajdu 1">
            <a:extLst>
              <a:ext uri="{FF2B5EF4-FFF2-40B4-BE49-F238E27FC236}">
                <a16:creationId xmlns:a16="http://schemas.microsoft.com/office/drawing/2014/main" id="{BAEE2547-540A-1C34-FE42-74B7256CA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Symbol zastępczy notatek 2">
            <a:extLst>
              <a:ext uri="{FF2B5EF4-FFF2-40B4-BE49-F238E27FC236}">
                <a16:creationId xmlns:a16="http://schemas.microsoft.com/office/drawing/2014/main" id="{DDF80B94-0AD1-674B-9CD7-B6303076AB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altLang="pl-PL" sz="1100"/>
          </a:p>
        </p:txBody>
      </p:sp>
      <p:sp>
        <p:nvSpPr>
          <p:cNvPr id="18436" name="Symbol zastępczy numeru slajdu 3">
            <a:extLst>
              <a:ext uri="{FF2B5EF4-FFF2-40B4-BE49-F238E27FC236}">
                <a16:creationId xmlns:a16="http://schemas.microsoft.com/office/drawing/2014/main" id="{B1643D38-FEB1-BF10-7F1F-D0C9BA7904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3A1AAAA-A27A-45D8-A6BC-60C8906F3B44}" type="slidenum">
              <a:rPr kumimoji="0" lang="pl-PL" alt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alt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355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6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94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97904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240698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100552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66600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816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730D38-E5A9-7471-3D54-D6038BF6D7C7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77D55CA3-7F74-5CB7-CE0D-4EE6B5B4DDBB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006C04D2-107A-BCE9-C207-DB50E5B4CC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32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970A86B6-99C4-5470-920D-CE74DB0595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977419B7-7FF6-E590-F5D9-3364AF12E50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AB949CE0-C342-20F2-6EE5-F75136DEBB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C00CCD4E-465C-9EC5-39E6-478597F131E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B460CF82-7A62-361F-0E2F-3A88B69147E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E59F1ED2-80D3-A4AB-30CC-717E9020540C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6E19FAB3-F003-8736-E7CD-E490AA03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8A6B2964-CF72-417C-92A5-962D14C2EA66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40054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410647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120577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735351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11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8739F1ED-ECE2-D191-9258-C6FE98463726}"/>
              </a:ext>
            </a:extLst>
          </p:cNvPr>
          <p:cNvSpPr/>
          <p:nvPr userDrawn="1"/>
        </p:nvSpPr>
        <p:spPr>
          <a:xfrm>
            <a:off x="1027113" y="1973263"/>
            <a:ext cx="8639175" cy="43275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065CE1F-0983-5DCC-E24D-77F25B68CC5A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C4BDA65C-130D-0D60-CF03-1DADB1F0BA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4C85B052-953A-9BCB-8B58-F809AA5DB1C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539750"/>
            <a:ext cx="1081088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3FAD5608-FF65-DC91-879D-4866ECDF02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8" y="539750"/>
            <a:ext cx="10795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3CDD25EB-514E-A9AE-C292-DE1F55ED1DF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E6F0C523-F2B3-52D1-F411-90D4B466AF4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CF400E4D-E34F-EE58-FAED-971EECF222B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59113"/>
            <a:ext cx="7920115" cy="1107677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5419653-40A8-3651-FE69-AC65DB32BB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0A5C0BFC-F57E-4854-AD2F-52CCD1599EE5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23699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6453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175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366978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0D4506C1-422E-1FD9-7AEA-00D2773DE0DE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chemeClr val="accent1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6FAAEFF5-09F0-2B8C-B9D7-D8C34A9D1984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868509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ajd - tytuł + 2 elementy zawartości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6E2C80A2-9629-695F-723F-E8BE4BCD0B54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A8C071A-B719-ECA3-A9BC-3D1C1DFCAD4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5BE31E0A-2CB3-78E2-8774-31A64E5F053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FC1BAB0-3474-D04B-02ED-E2A0408D4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AACD4-1935-4594-B09B-D604099FBDC6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8553466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- tytuł + zdjęcie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B2EE699A-F706-7E17-10A2-58E398FBC02C}"/>
              </a:ext>
            </a:extLst>
          </p:cNvPr>
          <p:cNvSpPr/>
          <p:nvPr userDrawn="1"/>
        </p:nvSpPr>
        <p:spPr>
          <a:xfrm>
            <a:off x="1025525" y="0"/>
            <a:ext cx="1079500" cy="179388"/>
          </a:xfrm>
          <a:prstGeom prst="rect">
            <a:avLst/>
          </a:prstGeom>
          <a:solidFill>
            <a:srgbClr val="3E3EBC"/>
          </a:solidFill>
          <a:ln>
            <a:solidFill>
              <a:srgbClr val="3E3E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98DD9EDF-CB7F-FF5C-25AA-FC99C843CABB}"/>
              </a:ext>
            </a:extLst>
          </p:cNvPr>
          <p:cNvSpPr/>
          <p:nvPr userDrawn="1"/>
        </p:nvSpPr>
        <p:spPr>
          <a:xfrm>
            <a:off x="2105025" y="0"/>
            <a:ext cx="7559675" cy="179388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AB7ECF7-5F2A-8E43-E254-7C13376942FB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06" y="899836"/>
            <a:ext cx="4320000" cy="1080001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06" y="1979837"/>
            <a:ext cx="4320382" cy="468000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7" name="Symbol zastępczy obrazu 6"/>
          <p:cNvSpPr>
            <a:spLocks noGrp="1"/>
          </p:cNvSpPr>
          <p:nvPr>
            <p:ph type="pic" sz="quarter" idx="11"/>
          </p:nvPr>
        </p:nvSpPr>
        <p:spPr>
          <a:xfrm>
            <a:off x="0" y="900113"/>
            <a:ext cx="4986338" cy="5759726"/>
          </a:xfr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8" name="Symbol zastępczy numeru slajdu 4">
            <a:extLst>
              <a:ext uri="{FF2B5EF4-FFF2-40B4-BE49-F238E27FC236}">
                <a16:creationId xmlns:a16="http://schemas.microsoft.com/office/drawing/2014/main" id="{4C2649F0-26E5-6853-C3EE-9A371F7C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DC56F-5EC6-4779-B8AE-9F497CE56919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891316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Slajd - tytuł + zawartość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E3E37C2E-F500-C5C4-5C95-EF85C157471A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1F0E33A-13B1-E7B3-25B6-AB01A5D4489E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BDBDE9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0BE43D26-630A-3E41-1D96-9E719EE2F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42D27-7C08-42B2-A660-8D480D28AFF8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40035443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Slajd - tytuł + 2 elementy zawartości bez pas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F226233A-7F78-0743-7F6B-B3BF691AC1C8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5906" y="1979837"/>
            <a:ext cx="4140000" cy="468001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25906" y="1979613"/>
            <a:ext cx="4140000" cy="4680226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</p:txBody>
      </p:sp>
      <p:sp>
        <p:nvSpPr>
          <p:cNvPr id="6" name="Symbol zastępczy numeru slajdu 4">
            <a:extLst>
              <a:ext uri="{FF2B5EF4-FFF2-40B4-BE49-F238E27FC236}">
                <a16:creationId xmlns:a16="http://schemas.microsoft.com/office/drawing/2014/main" id="{9B2FFA07-704C-E982-2705-4DF055D156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0E51C2-DA85-4B3F-89E1-1C82D2A3FFF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1998219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A82A406C-573A-C610-465C-38169DCFDD13}"/>
              </a:ext>
            </a:extLst>
          </p:cNvPr>
          <p:cNvSpPr/>
          <p:nvPr userDrawn="1"/>
        </p:nvSpPr>
        <p:spPr>
          <a:xfrm>
            <a:off x="2465388" y="4500563"/>
            <a:ext cx="8226425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 descr="Obraz zawierający tekst&#10;&#10;Opis wygenerowany automatycznie">
            <a:extLst>
              <a:ext uri="{FF2B5EF4-FFF2-40B4-BE49-F238E27FC236}">
                <a16:creationId xmlns:a16="http://schemas.microsoft.com/office/drawing/2014/main" id="{315CB2AE-2B66-AE8F-4815-9EC616DE08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E477DB40-0FEF-3C81-9CEF-5187356751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1B726731-63E0-A81F-D896-1E09C1C413A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>
            <a:extLst>
              <a:ext uri="{FF2B5EF4-FFF2-40B4-BE49-F238E27FC236}">
                <a16:creationId xmlns:a16="http://schemas.microsoft.com/office/drawing/2014/main" id="{8FA6312E-1CC0-9BB3-1E4F-677250C76D3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ymbol zastępczy obrazu 10"/>
          <p:cNvSpPr>
            <a:spLocks noGrp="1"/>
          </p:cNvSpPr>
          <p:nvPr>
            <p:ph type="pic" sz="quarter" idx="10"/>
          </p:nvPr>
        </p:nvSpPr>
        <p:spPr>
          <a:xfrm>
            <a:off x="1025525" y="0"/>
            <a:ext cx="8640763" cy="5221288"/>
          </a:xfrm>
          <a:custGeom>
            <a:avLst/>
            <a:gdLst>
              <a:gd name="connsiteX0" fmla="*/ 0 w 8640763"/>
              <a:gd name="connsiteY0" fmla="*/ 0 h 5221288"/>
              <a:gd name="connsiteX1" fmla="*/ 8640763 w 8640763"/>
              <a:gd name="connsiteY1" fmla="*/ 0 h 5221288"/>
              <a:gd name="connsiteX2" fmla="*/ 8640763 w 8640763"/>
              <a:gd name="connsiteY2" fmla="*/ 4500563 h 5221288"/>
              <a:gd name="connsiteX3" fmla="*/ 1439863 w 8640763"/>
              <a:gd name="connsiteY3" fmla="*/ 4500563 h 5221288"/>
              <a:gd name="connsiteX4" fmla="*/ 1439863 w 8640763"/>
              <a:gd name="connsiteY4" fmla="*/ 5221288 h 5221288"/>
              <a:gd name="connsiteX5" fmla="*/ 0 w 8640763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40763" h="5221288">
                <a:moveTo>
                  <a:pt x="0" y="0"/>
                </a:moveTo>
                <a:lnTo>
                  <a:pt x="8640763" y="0"/>
                </a:lnTo>
                <a:lnTo>
                  <a:pt x="8640763" y="4500563"/>
                </a:lnTo>
                <a:lnTo>
                  <a:pt x="1439863" y="4500563"/>
                </a:lnTo>
                <a:lnTo>
                  <a:pt x="1439863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825750" y="5593629"/>
            <a:ext cx="7559675" cy="705572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17023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ADEB7DBC-94F2-0B41-A20A-11275D7FD93D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4EB7AEFB-0090-A071-EA2C-6B65F0A7E1FF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 descr="Obraz zawierający tekst&#10;&#10;Opis wygenerowany automatycznie">
            <a:extLst>
              <a:ext uri="{FF2B5EF4-FFF2-40B4-BE49-F238E27FC236}">
                <a16:creationId xmlns:a16="http://schemas.microsoft.com/office/drawing/2014/main" id="{3666C197-55EB-9ABC-30A1-81A835AC5E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979613"/>
            <a:ext cx="3959225" cy="720725"/>
          </a:xfrm>
          <a:prstGeom prst="rect">
            <a:avLst/>
          </a:prstGeom>
          <a:solidFill>
            <a:srgbClr val="3E3EBC">
              <a:alpha val="9215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73A4532A-5772-D0F1-6DD1-06F2078E50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CAF41E-C15B-4EDF-03E1-31DFB856AB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1FEFF701-4926-852F-FB23-8B77605F636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5C330585-DA52-62F3-83DA-7064684051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0EA20B0F-6411-9B54-FCC1-98C13C4F5CC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69F8F5F6-916A-CA74-60C9-68A751F5383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C8C6158B-5D62-A78C-494D-A14A365A766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7682056-F133-D32D-D76E-BD0C221E84B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5EEE5BB7-EB35-B5F6-63F3-451BEC71E23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CBD4D9A4-4773-AE82-C0E5-D2E8AA804A0D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05566B2F-329C-CECA-0F9E-06A9CF7D3FE3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B94E0A31-970C-D0B2-2865-59DD3EA035E7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0B1D8062-2078-F5AF-4E1A-E6807AEC95AB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BC55E75C-C8D9-E700-7CE7-4BA5FC84FDEA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Obraz 26">
            <a:extLst>
              <a:ext uri="{FF2B5EF4-FFF2-40B4-BE49-F238E27FC236}">
                <a16:creationId xmlns:a16="http://schemas.microsoft.com/office/drawing/2014/main" id="{1D4F2F74-8710-11CB-383A-EBE0EF7FCB9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B0923844-C53D-0DEE-3A07-AE42B97403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30955AA-06E6-4C04-A951-CDEFB0C61620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16081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3_Slajd tytułowy (dług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7711244B-4F40-0B97-CE65-6790B8B5D82E}"/>
              </a:ext>
            </a:extLst>
          </p:cNvPr>
          <p:cNvSpPr/>
          <p:nvPr userDrawn="1"/>
        </p:nvSpPr>
        <p:spPr>
          <a:xfrm>
            <a:off x="1025525" y="1982788"/>
            <a:ext cx="8640763" cy="4318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C3BE7D14-95B9-BF15-DB72-D2BA92C040B2}"/>
              </a:ext>
            </a:extLst>
          </p:cNvPr>
          <p:cNvSpPr/>
          <p:nvPr userDrawn="1"/>
        </p:nvSpPr>
        <p:spPr>
          <a:xfrm>
            <a:off x="0" y="0"/>
            <a:ext cx="4986338" cy="26939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6" name="Obraz 10">
            <a:extLst>
              <a:ext uri="{FF2B5EF4-FFF2-40B4-BE49-F238E27FC236}">
                <a16:creationId xmlns:a16="http://schemas.microsoft.com/office/drawing/2014/main" id="{E7D8ACD8-BAF2-5C2D-E943-269919EC7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2">
            <a:extLst>
              <a:ext uri="{FF2B5EF4-FFF2-40B4-BE49-F238E27FC236}">
                <a16:creationId xmlns:a16="http://schemas.microsoft.com/office/drawing/2014/main" id="{6377412B-EB3E-069B-D451-02D9406485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Obraz 13">
            <a:extLst>
              <a:ext uri="{FF2B5EF4-FFF2-40B4-BE49-F238E27FC236}">
                <a16:creationId xmlns:a16="http://schemas.microsoft.com/office/drawing/2014/main" id="{8129BDBD-3525-175E-0E51-F677A1CAC99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az 14">
            <a:extLst>
              <a:ext uri="{FF2B5EF4-FFF2-40B4-BE49-F238E27FC236}">
                <a16:creationId xmlns:a16="http://schemas.microsoft.com/office/drawing/2014/main" id="{C1808DC0-571A-1069-664E-C9683FEBD96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az 15">
            <a:extLst>
              <a:ext uri="{FF2B5EF4-FFF2-40B4-BE49-F238E27FC236}">
                <a16:creationId xmlns:a16="http://schemas.microsoft.com/office/drawing/2014/main" id="{8442D7DB-1DC0-791B-2CB9-5021F525147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0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az 16">
            <a:extLst>
              <a:ext uri="{FF2B5EF4-FFF2-40B4-BE49-F238E27FC236}">
                <a16:creationId xmlns:a16="http://schemas.microsoft.com/office/drawing/2014/main" id="{366017A6-4D80-DF11-23AC-7FA4C3561E89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2446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az 17">
            <a:extLst>
              <a:ext uri="{FF2B5EF4-FFF2-40B4-BE49-F238E27FC236}">
                <a16:creationId xmlns:a16="http://schemas.microsoft.com/office/drawing/2014/main" id="{1AEDEC54-1976-47B1-00C7-7F3FD3F2836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53816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Obraz 18">
            <a:extLst>
              <a:ext uri="{FF2B5EF4-FFF2-40B4-BE49-F238E27FC236}">
                <a16:creationId xmlns:a16="http://schemas.microsoft.com/office/drawing/2014/main" id="{50A51F08-0EEB-0B47-E6BD-854E76E48AD8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61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9">
            <a:extLst>
              <a:ext uri="{FF2B5EF4-FFF2-40B4-BE49-F238E27FC236}">
                <a16:creationId xmlns:a16="http://schemas.microsoft.com/office/drawing/2014/main" id="{9F1A7A94-0449-EAFA-A83B-A007548AB81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025" y="12541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20">
            <a:extLst>
              <a:ext uri="{FF2B5EF4-FFF2-40B4-BE49-F238E27FC236}">
                <a16:creationId xmlns:a16="http://schemas.microsoft.com/office/drawing/2014/main" id="{F348E6CD-5191-DC34-655B-5074431ABAB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54292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Obraz 21">
            <a:extLst>
              <a:ext uri="{FF2B5EF4-FFF2-40B4-BE49-F238E27FC236}">
                <a16:creationId xmlns:a16="http://schemas.microsoft.com/office/drawing/2014/main" id="{360C72B7-5169-5E45-0100-440E68B795A5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50" y="53498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Obraz 22">
            <a:extLst>
              <a:ext uri="{FF2B5EF4-FFF2-40B4-BE49-F238E27FC236}">
                <a16:creationId xmlns:a16="http://schemas.microsoft.com/office/drawing/2014/main" id="{1C4A0A19-673D-145F-6DFC-40B600258BF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325" y="53181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az 23">
            <a:extLst>
              <a:ext uri="{FF2B5EF4-FFF2-40B4-BE49-F238E27FC236}">
                <a16:creationId xmlns:a16="http://schemas.microsoft.com/office/drawing/2014/main" id="{A877BC93-4E60-144A-78AD-D6F9D9D4B5E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363" y="125253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Obraz 24">
            <a:extLst>
              <a:ext uri="{FF2B5EF4-FFF2-40B4-BE49-F238E27FC236}">
                <a16:creationId xmlns:a16="http://schemas.microsoft.com/office/drawing/2014/main" id="{4F4873E9-C79E-B261-04BE-CA28065C46E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613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Obraz 25">
            <a:extLst>
              <a:ext uri="{FF2B5EF4-FFF2-40B4-BE49-F238E27FC236}">
                <a16:creationId xmlns:a16="http://schemas.microsoft.com/office/drawing/2014/main" id="{FE70FD2E-EA85-554B-1232-3BC065FB7D64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38" y="125095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85877" y="3070227"/>
            <a:ext cx="7920115" cy="1087764"/>
          </a:xfrm>
        </p:spPr>
        <p:txBody>
          <a:bodyPr>
            <a:normAutofit/>
          </a:bodyPr>
          <a:lstStyle>
            <a:lvl1pPr algn="l">
              <a:lnSpc>
                <a:spcPts val="4000"/>
              </a:lnSpc>
              <a:defRPr sz="32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5888" y="4861794"/>
            <a:ext cx="7920037" cy="1080000"/>
          </a:xfrm>
        </p:spPr>
        <p:txBody>
          <a:bodyPr>
            <a:normAutofit/>
          </a:bodyPr>
          <a:lstStyle>
            <a:lvl1pPr marL="0" indent="0" algn="l">
              <a:lnSpc>
                <a:spcPts val="3500"/>
              </a:lnSpc>
              <a:buNone/>
              <a:defRPr sz="2800" b="1">
                <a:solidFill>
                  <a:schemeClr val="tx2"/>
                </a:solidFill>
              </a:defRPr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EF9AE2F3-97CD-D842-8A32-447D365C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866063" y="539750"/>
            <a:ext cx="1798637" cy="349250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FCADBE59-3A8D-4B60-B132-C38BCB58B296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40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38F80E62-F779-E75A-3EDA-9B9408D9FE1E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2DC8FB52-1049-0B90-AC4A-4E1E63F930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9F58DD2E-7804-923E-46BD-CF87938385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49A5FB3C-3E55-982C-261C-5D59E85CD25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5EFDB916-5D59-5F95-71B4-A6775E636F0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750" y="4500563"/>
            <a:ext cx="3959225" cy="720725"/>
          </a:xfrm>
          <a:prstGeom prst="rect">
            <a:avLst/>
          </a:prstGeom>
          <a:solidFill>
            <a:srgbClr val="3E3E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EA56248-3DCF-5D60-E274-18657B84ED3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B22F03D3-40A2-4AD9-B377-A57BF4766CB0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9225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owy (krótki tytu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422F9659-3B01-4348-6479-4947BD64F93C}"/>
              </a:ext>
            </a:extLst>
          </p:cNvPr>
          <p:cNvSpPr/>
          <p:nvPr userDrawn="1"/>
        </p:nvSpPr>
        <p:spPr>
          <a:xfrm>
            <a:off x="2825750" y="4500563"/>
            <a:ext cx="6840538" cy="1800225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pic>
        <p:nvPicPr>
          <p:cNvPr id="4" name="Obraz 8">
            <a:extLst>
              <a:ext uri="{FF2B5EF4-FFF2-40B4-BE49-F238E27FC236}">
                <a16:creationId xmlns:a16="http://schemas.microsoft.com/office/drawing/2014/main" id="{7983F097-BEE9-5A41-A0DB-7F02C8599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6370638"/>
            <a:ext cx="1620837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az 10">
            <a:extLst>
              <a:ext uri="{FF2B5EF4-FFF2-40B4-BE49-F238E27FC236}">
                <a16:creationId xmlns:a16="http://schemas.microsoft.com/office/drawing/2014/main" id="{49DC1EF5-CF40-A829-92AF-216354CA4B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6370638"/>
            <a:ext cx="26336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az 12">
            <a:extLst>
              <a:ext uri="{FF2B5EF4-FFF2-40B4-BE49-F238E27FC236}">
                <a16:creationId xmlns:a16="http://schemas.microsoft.com/office/drawing/2014/main" id="{CA88542B-6973-162C-5C1D-2D1AC1145A7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688" y="6370638"/>
            <a:ext cx="2239962" cy="95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Symbol zastępczy obrazu 16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784975" cy="5221288"/>
          </a:xfrm>
          <a:custGeom>
            <a:avLst/>
            <a:gdLst>
              <a:gd name="connsiteX0" fmla="*/ 0 w 6784975"/>
              <a:gd name="connsiteY0" fmla="*/ 0 h 5221288"/>
              <a:gd name="connsiteX1" fmla="*/ 6784975 w 6784975"/>
              <a:gd name="connsiteY1" fmla="*/ 0 h 5221288"/>
              <a:gd name="connsiteX2" fmla="*/ 6784975 w 6784975"/>
              <a:gd name="connsiteY2" fmla="*/ 4500563 h 5221288"/>
              <a:gd name="connsiteX3" fmla="*/ 2825750 w 6784975"/>
              <a:gd name="connsiteY3" fmla="*/ 4500563 h 5221288"/>
              <a:gd name="connsiteX4" fmla="*/ 2825750 w 6784975"/>
              <a:gd name="connsiteY4" fmla="*/ 5221288 h 5221288"/>
              <a:gd name="connsiteX5" fmla="*/ 0 w 6784975"/>
              <a:gd name="connsiteY5" fmla="*/ 5221288 h 522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84975" h="5221288">
                <a:moveTo>
                  <a:pt x="0" y="0"/>
                </a:moveTo>
                <a:lnTo>
                  <a:pt x="6784975" y="0"/>
                </a:lnTo>
                <a:lnTo>
                  <a:pt x="6784975" y="4500563"/>
                </a:lnTo>
                <a:lnTo>
                  <a:pt x="2825750" y="4500563"/>
                </a:lnTo>
                <a:lnTo>
                  <a:pt x="2825750" y="5221288"/>
                </a:lnTo>
                <a:lnTo>
                  <a:pt x="0" y="522128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2808" y="5579563"/>
            <a:ext cx="6133117" cy="648546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FA50DA2-8251-5626-1298-E9495E7D081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7866063" y="539750"/>
            <a:ext cx="1800225" cy="366713"/>
          </a:xfrm>
          <a:prstGeom prst="rect">
            <a:avLst/>
          </a:prstGeom>
        </p:spPr>
        <p:txBody>
          <a:bodyPr lIns="0" tIns="0" rIns="0" bIns="0"/>
          <a:lstStyle>
            <a:lvl1pPr algn="r"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>
              <a:defRPr/>
            </a:pPr>
            <a:fld id="{CF55F772-CAF8-4F5B-A4F7-962CF19BD0E5}" type="datetime1">
              <a:rPr lang="pl-PL"/>
              <a:pPr>
                <a:defRPr/>
              </a:pPr>
              <a:t>2024-10-29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08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7C8AB4D1-D460-526B-486B-2EBD71191A67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rgbClr val="BDB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6101D7CB-EEA7-3455-0F03-6165F8CD9F28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1DA6FE23-B704-FEAB-5BE1-8CC21435C722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/>
              <a:t>Kliknij ikonę, aby dodać obraz</a:t>
            </a:r>
            <a:endParaRPr lang="pl-PL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051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ajd tytuł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B13A8E0C-031B-8985-8EF3-DB846745240A}"/>
              </a:ext>
            </a:extLst>
          </p:cNvPr>
          <p:cNvSpPr/>
          <p:nvPr userDrawn="1"/>
        </p:nvSpPr>
        <p:spPr>
          <a:xfrm>
            <a:off x="2825750" y="4500563"/>
            <a:ext cx="7196138" cy="215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A6A260E-A839-124D-B089-35E13250A7DA}"/>
              </a:ext>
            </a:extLst>
          </p:cNvPr>
          <p:cNvSpPr/>
          <p:nvPr userDrawn="1"/>
        </p:nvSpPr>
        <p:spPr>
          <a:xfrm>
            <a:off x="3905250" y="4500563"/>
            <a:ext cx="3600450" cy="358775"/>
          </a:xfrm>
          <a:prstGeom prst="rect">
            <a:avLst/>
          </a:prstGeom>
          <a:solidFill>
            <a:srgbClr val="554B97"/>
          </a:solidFill>
          <a:ln>
            <a:solidFill>
              <a:srgbClr val="554B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052803FC-5BFA-9B59-D454-AB3015658CD9}"/>
              </a:ext>
            </a:extLst>
          </p:cNvPr>
          <p:cNvSpPr/>
          <p:nvPr userDrawn="1"/>
        </p:nvSpPr>
        <p:spPr>
          <a:xfrm>
            <a:off x="2825750" y="4500563"/>
            <a:ext cx="1079500" cy="3587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9" name="Symbol zastępczy obrazu 8"/>
          <p:cNvSpPr>
            <a:spLocks noGrp="1"/>
          </p:cNvSpPr>
          <p:nvPr>
            <p:ph type="pic" sz="quarter" idx="10"/>
          </p:nvPr>
        </p:nvSpPr>
        <p:spPr>
          <a:xfrm>
            <a:off x="669925" y="0"/>
            <a:ext cx="6835775" cy="4859338"/>
          </a:xfrm>
          <a:custGeom>
            <a:avLst/>
            <a:gdLst>
              <a:gd name="connsiteX0" fmla="*/ 0 w 6835775"/>
              <a:gd name="connsiteY0" fmla="*/ 0 h 4859338"/>
              <a:gd name="connsiteX1" fmla="*/ 6835775 w 6835775"/>
              <a:gd name="connsiteY1" fmla="*/ 0 h 4859338"/>
              <a:gd name="connsiteX2" fmla="*/ 6835775 w 6835775"/>
              <a:gd name="connsiteY2" fmla="*/ 4500563 h 4859338"/>
              <a:gd name="connsiteX3" fmla="*/ 2155824 w 6835775"/>
              <a:gd name="connsiteY3" fmla="*/ 4500563 h 4859338"/>
              <a:gd name="connsiteX4" fmla="*/ 2155824 w 6835775"/>
              <a:gd name="connsiteY4" fmla="*/ 4859338 h 4859338"/>
              <a:gd name="connsiteX5" fmla="*/ 0 w 6835775"/>
              <a:gd name="connsiteY5" fmla="*/ 4859338 h 4859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5775" h="4859338">
                <a:moveTo>
                  <a:pt x="0" y="0"/>
                </a:moveTo>
                <a:lnTo>
                  <a:pt x="6835775" y="0"/>
                </a:lnTo>
                <a:lnTo>
                  <a:pt x="6835775" y="4500563"/>
                </a:lnTo>
                <a:lnTo>
                  <a:pt x="2155824" y="4500563"/>
                </a:lnTo>
                <a:lnTo>
                  <a:pt x="2155824" y="4859338"/>
                </a:lnTo>
                <a:lnTo>
                  <a:pt x="0" y="48593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000"/>
            </a:lvl1pPr>
          </a:lstStyle>
          <a:p>
            <a:pPr lvl="0"/>
            <a:r>
              <a:rPr lang="pl-PL" noProof="0" dirty="0"/>
              <a:t>Kliknij ikonę, aby dodać obraz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86113" y="5195719"/>
            <a:ext cx="6480176" cy="1320421"/>
          </a:xfrm>
        </p:spPr>
        <p:txBody>
          <a:bodyPr>
            <a:normAutofit/>
          </a:bodyPr>
          <a:lstStyle>
            <a:lvl1pPr algn="l">
              <a:lnSpc>
                <a:spcPts val="3500"/>
              </a:lnSpc>
              <a:defRPr sz="2800"/>
            </a:lvl1pPr>
          </a:lstStyle>
          <a:p>
            <a:r>
              <a:rPr lang="pl-PL" dirty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6332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- tytuł + zawartość z pask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B256C58C-0B91-7112-00B5-45BA5613D379}"/>
              </a:ext>
            </a:extLst>
          </p:cNvPr>
          <p:cNvSpPr/>
          <p:nvPr userDrawn="1"/>
        </p:nvSpPr>
        <p:spPr>
          <a:xfrm>
            <a:off x="8585200" y="7380288"/>
            <a:ext cx="1079500" cy="179387"/>
          </a:xfrm>
          <a:prstGeom prst="rect">
            <a:avLst/>
          </a:prstGeom>
          <a:solidFill>
            <a:srgbClr val="93C67B"/>
          </a:solidFill>
          <a:ln>
            <a:solidFill>
              <a:srgbClr val="BDBD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</p:txBody>
      </p:sp>
      <p:sp>
        <p:nvSpPr>
          <p:cNvPr id="7" name="Symbol zastępczy numeru slajdu 4">
            <a:extLst>
              <a:ext uri="{FF2B5EF4-FFF2-40B4-BE49-F238E27FC236}">
                <a16:creationId xmlns:a16="http://schemas.microsoft.com/office/drawing/2014/main" id="{ED18D69B-C12C-D036-BE07-68C1F325B2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6BE7B-80CB-4926-B646-E23E8BCBFE23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</p:spTree>
    <p:extLst>
      <p:ext uri="{BB962C8B-B14F-4D97-AF65-F5344CB8AC3E}">
        <p14:creationId xmlns:p14="http://schemas.microsoft.com/office/powerpoint/2010/main" val="3040040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rgbClr val="009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rgbClr val="93C6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51" r:id="rId1"/>
    <p:sldLayoutId id="2147486752" r:id="rId2"/>
    <p:sldLayoutId id="2147486753" r:id="rId3"/>
    <p:sldLayoutId id="2147486754" r:id="rId4"/>
    <p:sldLayoutId id="2147486755" r:id="rId5"/>
    <p:sldLayoutId id="2147486756" r:id="rId6"/>
    <p:sldLayoutId id="2147486757" r:id="rId7"/>
    <p:sldLayoutId id="2147486758" r:id="rId8"/>
    <p:sldLayoutId id="2147486759" r:id="rId9"/>
    <p:sldLayoutId id="2147486760" r:id="rId10"/>
    <p:sldLayoutId id="2147486761" r:id="rId11"/>
    <p:sldLayoutId id="2147486762" r:id="rId12"/>
    <p:sldLayoutId id="2147486763" r:id="rId13"/>
    <p:sldLayoutId id="2147486764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F838251-A90A-E97D-BC8F-B58CBB8A8B9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025525" y="900113"/>
            <a:ext cx="8640763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</a:t>
            </a:r>
            <a:endParaRPr lang="en-US" altLang="pl-PL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689E6D8-A678-E7D5-D127-C805F2C575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1025525" y="1979613"/>
            <a:ext cx="8640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altLang="pl-PL"/>
              <a:t>Kliknij, aby edytować style wzorca tekstu</a:t>
            </a:r>
          </a:p>
          <a:p>
            <a:pPr lvl="1"/>
            <a:r>
              <a:rPr lang="pl-PL" altLang="pl-PL"/>
              <a:t>Drugi poziom</a:t>
            </a:r>
          </a:p>
          <a:p>
            <a:pPr lvl="2"/>
            <a:r>
              <a:rPr lang="pl-PL" altLang="pl-PL"/>
              <a:t>Trzeci poziom</a:t>
            </a:r>
            <a:endParaRPr lang="en-US" alt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216D459C-06A4-70A3-97CA-25CE224F0982}"/>
              </a:ext>
            </a:extLst>
          </p:cNvPr>
          <p:cNvSpPr/>
          <p:nvPr userDrawn="1"/>
        </p:nvSpPr>
        <p:spPr>
          <a:xfrm>
            <a:off x="1025525" y="0"/>
            <a:ext cx="1081088" cy="1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12" name="Prostokąt 11">
            <a:extLst>
              <a:ext uri="{FF2B5EF4-FFF2-40B4-BE49-F238E27FC236}">
                <a16:creationId xmlns:a16="http://schemas.microsoft.com/office/drawing/2014/main" id="{8427F517-131B-CB47-FB7B-08410CF6CFF6}"/>
              </a:ext>
            </a:extLst>
          </p:cNvPr>
          <p:cNvSpPr/>
          <p:nvPr userDrawn="1"/>
        </p:nvSpPr>
        <p:spPr>
          <a:xfrm>
            <a:off x="2106613" y="0"/>
            <a:ext cx="7559675" cy="179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BAE3DA0-9E47-9E1A-3A63-2F550208A6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85200" y="7019925"/>
            <a:ext cx="1079500" cy="179388"/>
          </a:xfrm>
          <a:prstGeom prst="rect">
            <a:avLst/>
          </a:prstGeom>
          <a:noFill/>
        </p:spPr>
        <p:txBody>
          <a:bodyPr vert="horz" wrap="square" lIns="0" tIns="72000" rIns="0" bIns="720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chemeClr val="tx2"/>
                </a:solidFill>
                <a:latin typeface="Open Sans" panose="020B0606030504020204" pitchFamily="34" charset="0"/>
              </a:defRPr>
            </a:lvl1pPr>
          </a:lstStyle>
          <a:p>
            <a:pPr>
              <a:defRPr/>
            </a:pPr>
            <a:fld id="{B6149208-B9E7-43D3-8F68-4BAE28D468FA}" type="slidenum">
              <a:rPr lang="pl-PL" altLang="pl-PL"/>
              <a:pPr>
                <a:defRPr/>
              </a:pPr>
              <a:t>‹#›</a:t>
            </a:fld>
            <a:endParaRPr lang="pl-PL" alt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61DCC141-D514-6954-7992-D59F5F8620D3}"/>
              </a:ext>
            </a:extLst>
          </p:cNvPr>
          <p:cNvSpPr/>
          <p:nvPr userDrawn="1"/>
        </p:nvSpPr>
        <p:spPr>
          <a:xfrm>
            <a:off x="8585200" y="7380288"/>
            <a:ext cx="1081088" cy="1793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47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767" r:id="rId1"/>
    <p:sldLayoutId id="2147486768" r:id="rId2"/>
    <p:sldLayoutId id="2147486769" r:id="rId3"/>
    <p:sldLayoutId id="2147486770" r:id="rId4"/>
    <p:sldLayoutId id="2147486771" r:id="rId5"/>
    <p:sldLayoutId id="2147486772" r:id="rId6"/>
    <p:sldLayoutId id="2147486773" r:id="rId7"/>
    <p:sldLayoutId id="2147486774" r:id="rId8"/>
    <p:sldLayoutId id="2147486775" r:id="rId9"/>
    <p:sldLayoutId id="2147486776" r:id="rId10"/>
    <p:sldLayoutId id="2147486777" r:id="rId11"/>
    <p:sldLayoutId id="2147486778" r:id="rId12"/>
    <p:sldLayoutId id="2147486779" r:id="rId13"/>
    <p:sldLayoutId id="2147486780" r:id="rId14"/>
  </p:sldLayoutIdLst>
  <p:hf hdr="0" ftr="0"/>
  <p:txStyles>
    <p:titleStyle>
      <a:lvl1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algn="l" defTabSz="1006475" rtl="0" eaLnBrk="0" fontAlgn="base" hangingPunct="0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4572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6pPr>
      <a:lvl7pPr marL="9144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7pPr>
      <a:lvl8pPr marL="13716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8pPr>
      <a:lvl9pPr marL="1828800" algn="l" defTabSz="1006475" rtl="0" fontAlgn="base">
        <a:lnSpc>
          <a:spcPts val="3600"/>
        </a:lnSpc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9pPr>
    </p:titleStyle>
    <p:bodyStyle>
      <a:lvl1pPr marL="250825" indent="-250825" algn="l" defTabSz="1006475" rtl="0" eaLnBrk="0" fontAlgn="base" hangingPunct="0">
        <a:lnSpc>
          <a:spcPts val="2400"/>
        </a:lnSpc>
        <a:spcBef>
          <a:spcPts val="1100"/>
        </a:spcBef>
        <a:spcAft>
          <a:spcPct val="0"/>
        </a:spcAft>
        <a:buClr>
          <a:schemeClr val="accent1"/>
        </a:buClr>
        <a:buBlip>
          <a:blip r:embed="rId16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7556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7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258888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Blip>
          <a:blip r:embed="rId18"/>
        </a:buBlip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763713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266950" indent="-250825" algn="l" defTabSz="1006475" rtl="0" eaLnBrk="0" fontAlgn="base" hangingPunct="0">
        <a:lnSpc>
          <a:spcPts val="2400"/>
        </a:lnSpc>
        <a:spcBef>
          <a:spcPts val="5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auto">
          <a:xfrm>
            <a:off x="413358" y="4824640"/>
            <a:ext cx="9865096" cy="930741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lvl="0" algn="ctr" eaLnBrk="1" hangingPunct="1">
              <a:defRPr/>
            </a:pPr>
            <a:r>
              <a:rPr lang="pl-PL" altLang="pl-PL" sz="24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Oferta wsparcia organizacji pozarządowych </a:t>
            </a:r>
            <a:r>
              <a:rPr lang="pl-PL" altLang="pl-PL" sz="2400" dirty="0" smtClean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/>
            </a:r>
            <a:br>
              <a:rPr lang="pl-PL" altLang="pl-PL" sz="2400" dirty="0" smtClean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</a:br>
            <a:r>
              <a:rPr lang="pl-PL" altLang="pl-PL" sz="2400" dirty="0" smtClean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 </a:t>
            </a:r>
            <a:r>
              <a:rPr lang="pl-PL" altLang="pl-PL" sz="240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zakresie edukacji ekologicznej</a:t>
            </a:r>
            <a:endParaRPr kumimoji="0" lang="pl-PL" altLang="pl-PL" sz="240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14" name="Tytuł 1">
            <a:extLst>
              <a:ext uri="{FF2B5EF4-FFF2-40B4-BE49-F238E27FC236}">
                <a16:creationId xmlns:a16="http://schemas.microsoft.com/office/drawing/2014/main" id="{13CA0706-8249-3742-85AE-F68EDE7037D0}"/>
              </a:ext>
            </a:extLst>
          </p:cNvPr>
          <p:cNvSpPr txBox="1">
            <a:spLocks/>
          </p:cNvSpPr>
          <p:nvPr/>
        </p:nvSpPr>
        <p:spPr bwMode="auto">
          <a:xfrm>
            <a:off x="629382" y="5875781"/>
            <a:ext cx="9433048" cy="71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Katarzyna Zaczek</a:t>
            </a:r>
          </a:p>
          <a:p>
            <a:pPr algn="ctr" eaLnBrk="1" hangingPunct="1">
              <a:lnSpc>
                <a:spcPct val="100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Wydział Edukacji Ekologicznej</a:t>
            </a:r>
          </a:p>
          <a:p>
            <a:pPr algn="ctr" eaLnBrk="1" hangingPunct="1">
              <a:lnSpc>
                <a:spcPct val="100000"/>
              </a:lnSpc>
            </a:pPr>
            <a:r>
              <a:rPr lang="pl-PL" altLang="pl-PL" sz="1400" b="0" dirty="0">
                <a:solidFill>
                  <a:srgbClr val="002073"/>
                </a:solidFill>
                <a:latin typeface="Open Sans" panose="020B0806030504020204" pitchFamily="34" charset="0"/>
                <a:cs typeface="Open Sans" panose="020B0806030504020204" pitchFamily="34" charset="0"/>
              </a:rPr>
              <a:t>Warszawa 23.10.2024 r.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Obraz 9" descr="Widok na Beskid Wyspowy o zachodzie słońca, wiosna, zamglona dolina.">
            <a:extLst>
              <a:ext uri="{FF2B5EF4-FFF2-40B4-BE49-F238E27FC236}">
                <a16:creationId xmlns:a16="http://schemas.microsoft.com/office/drawing/2014/main" id="{99E1EB2A-555F-D762-87B3-911B70E224F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8"/>
            <a:ext cx="10691813" cy="3957123"/>
          </a:xfrm>
          <a:prstGeom prst="rect">
            <a:avLst/>
          </a:prstGeom>
        </p:spPr>
      </p:pic>
      <p:pic>
        <p:nvPicPr>
          <p:cNvPr id="2" name="Obraz 1" descr="Ciąg znaków: Fundusze Europejskie, flaga Polski, flaga Unii Europejskiej i logotyp Narodowego Funduszu Ochrony Środowiska i Gospodarki Wodnej.">
            <a:extLst>
              <a:ext uri="{FF2B5EF4-FFF2-40B4-BE49-F238E27FC236}">
                <a16:creationId xmlns:a16="http://schemas.microsoft.com/office/drawing/2014/main" id="{1DBB6E4E-F765-22EA-1E7C-6B2EBD828E72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8" y="6490084"/>
            <a:ext cx="8972375" cy="949744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907F7278-E773-95A4-257E-D08104DEC3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" y="747119"/>
            <a:ext cx="7321699" cy="2078151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Fundusze Europejskie">
            <a:extLst>
              <a:ext uri="{FF2B5EF4-FFF2-40B4-BE49-F238E27FC236}">
                <a16:creationId xmlns:a16="http://schemas.microsoft.com/office/drawing/2014/main" id="{DB4C6069-BDA4-7D1D-3604-4B355A23575A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22" y="1763613"/>
            <a:ext cx="5841575" cy="107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54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10</a:t>
            </a:fld>
            <a:endParaRPr lang="pl-PL" altLang="pl-PL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92BE2B07-F925-EFC0-426F-DD2C7AE21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396691"/>
              </p:ext>
            </p:extLst>
          </p:nvPr>
        </p:nvGraphicFramePr>
        <p:xfrm>
          <a:off x="449362" y="369466"/>
          <a:ext cx="9793088" cy="2595335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3652055849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4273271458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404263318"/>
                    </a:ext>
                  </a:extLst>
                </a:gridCol>
              </a:tblGrid>
              <a:tr h="39697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Terminy/Alokacja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2058469809"/>
                  </a:ext>
                </a:extLst>
              </a:tr>
              <a:tr h="1213197">
                <a:tc>
                  <a:txBody>
                    <a:bodyPr/>
                    <a:lstStyle/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Działanie FENX.02.04. Adaptacja do zmian klimatu, zapobieganie klęskom i katastrofom</a:t>
                      </a:r>
                    </a:p>
                    <a:p>
                      <a:pPr algn="l" fontAlgn="ctr"/>
                      <a:endParaRPr lang="pl-PL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 FENX.02.04.10 Edukacja w zakresie kwestii klimatycznych, adaptacji do zmian klimatu oraz ochrony zasobów wodnych</a:t>
                      </a:r>
                    </a:p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Podtyp: Projekty edukacyjne realizowane w szkołach z elementami infrastrukturalnymi 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 mln zł</a:t>
                      </a:r>
                    </a:p>
                    <a:p>
                      <a:pPr algn="ctr" fontAlgn="ctr"/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zakończony</a:t>
                      </a:r>
                      <a:endParaRPr lang="pl-PL" sz="18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konkurencyjny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040745"/>
                  </a:ext>
                </a:extLst>
              </a:tr>
            </a:tbl>
          </a:graphicData>
        </a:graphic>
      </p:graphicFrame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E42FC91-FC70-1EC4-7D80-AE7DAF1B4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2335622"/>
              </p:ext>
            </p:extLst>
          </p:nvPr>
        </p:nvGraphicFramePr>
        <p:xfrm>
          <a:off x="449362" y="3131765"/>
          <a:ext cx="2664296" cy="3647603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2473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3122870">
                <a:tc>
                  <a:txBody>
                    <a:bodyPr/>
                    <a:lstStyle/>
                    <a:p>
                      <a:pPr marL="88900" lvl="1" indent="0"/>
                      <a:r>
                        <a:rPr lang="pl-PL" sz="1984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jednostki samorządu terytorialnego i ich związki,</a:t>
                      </a:r>
                      <a:endParaRPr lang="pl-PL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88900" lvl="1" indent="0"/>
                      <a:r>
                        <a:rPr lang="pl-PL" sz="1984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szkoły publiczne,</a:t>
                      </a:r>
                      <a:r>
                        <a:rPr lang="pl-PL" sz="1984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984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pozarządowe organizacje ekologiczne</a:t>
                      </a:r>
                      <a:r>
                        <a:rPr lang="pl-PL" sz="1984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pl-PL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88900" lvl="1" indent="0"/>
                      <a:r>
                        <a:rPr lang="pl-PL" sz="1984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partnerstwa podmiotów wyżej wymienionych</a:t>
                      </a:r>
                      <a:endParaRPr lang="pl-PL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3C86482-D49E-731A-E3ED-EA87C8395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8600373"/>
              </p:ext>
            </p:extLst>
          </p:nvPr>
        </p:nvGraphicFramePr>
        <p:xfrm>
          <a:off x="3185666" y="3131768"/>
          <a:ext cx="7128792" cy="2476287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7128792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0405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1972234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Projekty edukacyjne realizowane w szkołach z elementami infrastrukturalnymi - kompleksowe projekty dotyczące podnoszenia świadomości nt. zmian klimatu i adaptacji do nich poprzez wdrażanie działań edukacyjno-informacyjnych równolegle z powiązanymi działaniami adaptacyjnymi w zakresie zielononiebieskiej infrastruktury.</a:t>
                      </a:r>
                      <a:endParaRPr lang="pl-PL" sz="20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3185666" y="5619555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33"/>
                </a:solidFill>
              </a:rPr>
              <a:t>Złożono 32 wnioski o dofinansowanie na kwotę 108,3 mln zł, z czego</a:t>
            </a:r>
            <a:r>
              <a:rPr lang="pl-PL" sz="2000" b="1" dirty="0" smtClean="0">
                <a:solidFill>
                  <a:srgbClr val="007033"/>
                </a:solidFill>
              </a:rPr>
              <a:t> organizacje pozarządowe </a:t>
            </a:r>
            <a:r>
              <a:rPr lang="pl-PL" sz="2000" b="1" dirty="0">
                <a:solidFill>
                  <a:srgbClr val="007033"/>
                </a:solidFill>
              </a:rPr>
              <a:t>złożyły </a:t>
            </a:r>
            <a:r>
              <a:rPr lang="pl-PL" sz="2000" b="1" dirty="0" smtClean="0">
                <a:solidFill>
                  <a:srgbClr val="007033"/>
                </a:solidFill>
              </a:rPr>
              <a:t>10 </a:t>
            </a:r>
            <a:r>
              <a:rPr lang="pl-PL" sz="2000" b="1" dirty="0">
                <a:solidFill>
                  <a:srgbClr val="007033"/>
                </a:solidFill>
              </a:rPr>
              <a:t>wniosków </a:t>
            </a:r>
            <a:r>
              <a:rPr lang="pl-PL" sz="2000" b="1" dirty="0" smtClean="0">
                <a:solidFill>
                  <a:srgbClr val="007033"/>
                </a:solidFill>
              </a:rPr>
              <a:t>na </a:t>
            </a:r>
            <a:r>
              <a:rPr lang="pl-PL" sz="2000" b="1" dirty="0">
                <a:solidFill>
                  <a:srgbClr val="007033"/>
                </a:solidFill>
              </a:rPr>
              <a:t>kwotę </a:t>
            </a:r>
            <a:r>
              <a:rPr lang="pl-PL" sz="2000" b="1" dirty="0" smtClean="0">
                <a:solidFill>
                  <a:srgbClr val="007033"/>
                </a:solidFill>
              </a:rPr>
              <a:t>34 </a:t>
            </a:r>
            <a:r>
              <a:rPr lang="pl-PL" sz="2000" b="1" dirty="0">
                <a:solidFill>
                  <a:srgbClr val="007033"/>
                </a:solidFill>
              </a:rPr>
              <a:t>mln </a:t>
            </a:r>
            <a:r>
              <a:rPr lang="pl-PL" sz="2000" b="1" dirty="0" smtClean="0">
                <a:solidFill>
                  <a:srgbClr val="007033"/>
                </a:solidFill>
              </a:rPr>
              <a:t>zł</a:t>
            </a:r>
          </a:p>
          <a:p>
            <a:r>
              <a:rPr lang="pl-PL" sz="2000" dirty="0" smtClean="0">
                <a:solidFill>
                  <a:srgbClr val="007033"/>
                </a:solidFill>
              </a:rPr>
              <a:t>Wnioski są w ocenie</a:t>
            </a:r>
            <a:endParaRPr lang="pl-PL" sz="2000" dirty="0">
              <a:solidFill>
                <a:srgbClr val="007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32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25C1F810-5A2C-73E7-E2EA-32E6C2F66B7E}"/>
              </a:ext>
            </a:extLst>
          </p:cNvPr>
          <p:cNvSpPr txBox="1">
            <a:spLocks/>
          </p:cNvSpPr>
          <p:nvPr/>
        </p:nvSpPr>
        <p:spPr bwMode="auto">
          <a:xfrm>
            <a:off x="161330" y="5075981"/>
            <a:ext cx="1036915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marL="0" marR="0" lvl="0" indent="0" algn="ctr" defTabSz="1006475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cs typeface="Open Sans" panose="020B0806030504020204" pitchFamily="34" charset="0"/>
              </a:rPr>
              <a:t>Nabory wniosków o dofinansowanie edukacji</a:t>
            </a:r>
            <a:r>
              <a:rPr kumimoji="0" lang="pl-PL" altLang="pl-PL" b="1" i="0" u="none" strike="noStrike" kern="1200" cap="none" spc="0" normalizeH="0" noProof="0" dirty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cs typeface="Open Sans" panose="020B0806030504020204" pitchFamily="34" charset="0"/>
              </a:rPr>
              <a:t> ekologicznej</a:t>
            </a:r>
            <a:endParaRPr kumimoji="0" lang="pl-PL" altLang="pl-PL" b="1" i="0" u="none" strike="noStrike" kern="1200" cap="none" spc="0" normalizeH="0" baseline="0" noProof="0" dirty="0" smtClean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cs typeface="Open Sans" panose="020B0806030504020204" pitchFamily="34" charset="0"/>
            </a:endParaRPr>
          </a:p>
        </p:txBody>
      </p:sp>
      <p:sp>
        <p:nvSpPr>
          <p:cNvPr id="16" name="Tytuł 15">
            <a:extLst>
              <a:ext uri="{FF2B5EF4-FFF2-40B4-BE49-F238E27FC236}">
                <a16:creationId xmlns:a16="http://schemas.microsoft.com/office/drawing/2014/main" id="{787170AE-D786-C4B8-1BF9-CCE382B9595F}"/>
              </a:ext>
              <a:ext uri="{C183D7F6-B498-43B3-948B-1728B52AA6E4}">
                <adec:decorative xmlns:adec="http://schemas.microsoft.com/office/drawing/2017/decorative" xmlns="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179437"/>
            <a:ext cx="2736205" cy="287436"/>
          </a:xfrm>
        </p:spPr>
        <p:txBody>
          <a:bodyPr/>
          <a:lstStyle/>
          <a:p>
            <a:r>
              <a:rPr lang="pl-PL" sz="1800" dirty="0">
                <a:solidFill>
                  <a:srgbClr val="FFFFFF"/>
                </a:solidFill>
              </a:rPr>
              <a:t>Slajd tytułowy</a:t>
            </a: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652ED6-1A5F-41C8-8CF9-EFF1C693D102}" type="slidenum">
              <a:rPr kumimoji="0" lang="pl-PL" alt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l-PL" altLang="pl-PL" sz="10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04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6912176-81D9-3B53-E22C-E2139CC9F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5906" y="921754"/>
            <a:ext cx="5040560" cy="5759799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2000" dirty="0" smtClean="0"/>
              <a:t>Działanie: FEPW.02.03 Bioróżnorodność</a:t>
            </a:r>
            <a:br>
              <a:rPr lang="pl-PL" sz="2000" dirty="0" smtClean="0"/>
            </a:br>
            <a:r>
              <a:rPr lang="pl-PL" sz="1800" b="0" dirty="0" smtClean="0"/>
              <a:t>Cel szczegółowy: </a:t>
            </a:r>
            <a:r>
              <a:rPr lang="pl-PL" sz="1800" b="0" dirty="0"/>
              <a:t>Wzmacnianie ochrony i zachowania przyrody, </a:t>
            </a:r>
            <a:r>
              <a:rPr lang="pl-PL" sz="1800" b="0" dirty="0" smtClean="0"/>
              <a:t>różnorodności biologicznej </a:t>
            </a:r>
            <a:r>
              <a:rPr lang="pl-PL" sz="1800" b="0" dirty="0"/>
              <a:t>oraz zielonej infrastruktury, w tym na obszarach miejskich, </a:t>
            </a:r>
            <a:r>
              <a:rPr lang="pl-PL" sz="1800" b="0" dirty="0" smtClean="0"/>
              <a:t>oraz ograniczanie </a:t>
            </a:r>
            <a:r>
              <a:rPr lang="pl-PL" sz="1800" b="0" dirty="0"/>
              <a:t>wszelkich rodzajów </a:t>
            </a:r>
            <a:r>
              <a:rPr lang="pl-PL" sz="1800" b="0" dirty="0" smtClean="0"/>
              <a:t>zanieczyszczenia</a:t>
            </a:r>
            <a:br>
              <a:rPr lang="pl-PL" sz="1800" b="0" dirty="0" smtClean="0"/>
            </a:br>
            <a:r>
              <a:rPr lang="pl-PL" sz="1800" b="0" dirty="0"/>
              <a:t/>
            </a:r>
            <a:br>
              <a:rPr lang="pl-PL" sz="1800" b="0" dirty="0"/>
            </a:br>
            <a:r>
              <a:rPr lang="pl-PL" sz="2000" dirty="0" smtClean="0"/>
              <a:t>Instytucja Wdrażająca: </a:t>
            </a:r>
            <a:br>
              <a:rPr lang="pl-PL" sz="2000" dirty="0" smtClean="0"/>
            </a:br>
            <a:r>
              <a:rPr lang="pl-PL" sz="1800" b="0" dirty="0" smtClean="0"/>
              <a:t>Narodowy Fundusz Ochrony Środowiska i Gospodarki Wodnej</a:t>
            </a:r>
            <a:br>
              <a:rPr lang="pl-PL" sz="1800" b="0" dirty="0" smtClean="0"/>
            </a:br>
            <a:r>
              <a:rPr lang="pl-PL" sz="1800" dirty="0" smtClean="0"/>
              <a:t/>
            </a:r>
            <a:br>
              <a:rPr lang="pl-PL" sz="1800" dirty="0" smtClean="0"/>
            </a:br>
            <a:r>
              <a:rPr lang="pl-PL" sz="2000" dirty="0" smtClean="0"/>
              <a:t>Wysokość alokacji UE (EUR): </a:t>
            </a:r>
            <a:br>
              <a:rPr lang="pl-PL" sz="2000" dirty="0" smtClean="0"/>
            </a:br>
            <a:r>
              <a:rPr lang="pl-PL" sz="1800" b="0" dirty="0" smtClean="0"/>
              <a:t>55 000 000</a:t>
            </a:r>
            <a:br>
              <a:rPr lang="pl-PL" sz="1800" b="0" dirty="0" smtClean="0"/>
            </a:br>
            <a:r>
              <a:rPr lang="pl-PL" sz="1800" b="0" dirty="0" smtClean="0"/>
              <a:t/>
            </a:r>
            <a:br>
              <a:rPr lang="pl-PL" sz="1800" b="0" dirty="0" smtClean="0"/>
            </a:br>
            <a:r>
              <a:rPr lang="pl-PL" sz="2000" dirty="0" smtClean="0"/>
              <a:t>Poziom dofinansowania UE</a:t>
            </a:r>
            <a:r>
              <a:rPr lang="pl-PL" sz="2000" b="0" dirty="0" smtClean="0"/>
              <a:t>: </a:t>
            </a:r>
            <a:r>
              <a:rPr lang="pl-PL" sz="2000" b="0" dirty="0"/>
              <a:t>85</a:t>
            </a:r>
            <a:r>
              <a:rPr lang="pl-PL" sz="2000" b="0" dirty="0" smtClean="0"/>
              <a:t>%</a:t>
            </a:r>
            <a:br>
              <a:rPr lang="pl-PL" sz="2000" b="0" dirty="0" smtClean="0"/>
            </a:br>
            <a:r>
              <a:rPr lang="pl-PL" sz="2000" b="0" dirty="0"/>
              <a:t/>
            </a:r>
            <a:br>
              <a:rPr lang="pl-PL" sz="2000" b="0" dirty="0"/>
            </a:br>
            <a:r>
              <a:rPr lang="pl-PL" sz="2000" dirty="0" smtClean="0"/>
              <a:t>Miejsce realizacji: </a:t>
            </a:r>
            <a:br>
              <a:rPr lang="pl-PL" sz="2000" dirty="0" smtClean="0"/>
            </a:br>
            <a:r>
              <a:rPr lang="pl-PL" sz="1800" b="0" dirty="0" smtClean="0"/>
              <a:t>województwa: LUBELSKIE, PODKARPACKIE</a:t>
            </a:r>
            <a:r>
              <a:rPr lang="pl-PL" sz="1800" b="0" dirty="0"/>
              <a:t>, PODLASKIE, </a:t>
            </a:r>
            <a:r>
              <a:rPr lang="pl-PL" sz="1800" b="0" dirty="0" smtClean="0"/>
              <a:t>ŚWIĘTOKRZYSKIE, </a:t>
            </a:r>
            <a:r>
              <a:rPr lang="pl-PL" sz="1800" b="0" dirty="0"/>
              <a:t>WARMIŃSKO-MAZURSKIE, reg. Mazowiecki </a:t>
            </a:r>
            <a:r>
              <a:rPr lang="pl-PL" sz="1800" b="0" dirty="0" smtClean="0"/>
              <a:t>regionalny</a:t>
            </a:r>
            <a:endParaRPr lang="pl-PL" sz="1800" b="0" dirty="0"/>
          </a:p>
        </p:txBody>
      </p:sp>
      <p:pic>
        <p:nvPicPr>
          <p:cNvPr id="7" name="Symbol zastępczy zawartości 6" descr="Zdjęcia pokazujące piękno Polski Wschodniej.">
            <a:extLst>
              <a:ext uri="{FF2B5EF4-FFF2-40B4-BE49-F238E27FC236}">
                <a16:creationId xmlns:a16="http://schemas.microsoft.com/office/drawing/2014/main" id="{8EDAEA76-9A25-430E-5F18-F78CFCD7F22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22105"/>
            <a:ext cx="5165907" cy="5759449"/>
          </a:xfrm>
        </p:spPr>
      </p:pic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CFE21AF-5285-B60C-8EAF-AB215142B0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81AACD4-1935-4594-B09B-D604099FBDC6}" type="slidenum">
              <a:rPr kumimoji="0" lang="pl-PL" alt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l-PL" altLang="pl-PL" sz="10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Obraz 5" descr="Ciąg znaków: FEPW, Rzeczpospolita Polska, UE i NFOŚiGW">
            <a:extLst>
              <a:ext uri="{FF2B5EF4-FFF2-40B4-BE49-F238E27FC236}">
                <a16:creationId xmlns:a16="http://schemas.microsoft.com/office/drawing/2014/main" id="{B21D13F6-AFF8-D7B9-5153-F9A20E464F6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5" y="6779368"/>
            <a:ext cx="6661371" cy="66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6BE7B-80CB-4926-B646-E23E8BCBFE23}" type="slidenum">
              <a:rPr kumimoji="0" lang="pl-PL" alt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l-PL" altLang="pl-PL" sz="10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Obraz 5" descr="Ciąg znaków: FEPW, Rzeczpospolita Polska, UE i NFOŚiGW">
            <a:extLst>
              <a:ext uri="{FF2B5EF4-FFF2-40B4-BE49-F238E27FC236}">
                <a16:creationId xmlns:a16="http://schemas.microsoft.com/office/drawing/2014/main" id="{B5D42D6C-4CC0-E7B3-054D-7ABBCA0EC02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5" y="6779368"/>
            <a:ext cx="6661371" cy="660499"/>
          </a:xfrm>
          <a:prstGeom prst="rect">
            <a:avLst/>
          </a:prstGeom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375327"/>
              </p:ext>
            </p:extLst>
          </p:nvPr>
        </p:nvGraphicFramePr>
        <p:xfrm>
          <a:off x="500135" y="420710"/>
          <a:ext cx="9865094" cy="1728192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723204">
                  <a:extLst>
                    <a:ext uri="{9D8B030D-6E8A-4147-A177-3AD203B41FA5}">
                      <a16:colId xmlns:a16="http://schemas.microsoft.com/office/drawing/2014/main" val="3005011661"/>
                    </a:ext>
                  </a:extLst>
                </a:gridCol>
                <a:gridCol w="1284079">
                  <a:extLst>
                    <a:ext uri="{9D8B030D-6E8A-4147-A177-3AD203B41FA5}">
                      <a16:colId xmlns:a16="http://schemas.microsoft.com/office/drawing/2014/main" val="2417271214"/>
                    </a:ext>
                  </a:extLst>
                </a:gridCol>
                <a:gridCol w="1257412">
                  <a:extLst>
                    <a:ext uri="{9D8B030D-6E8A-4147-A177-3AD203B41FA5}">
                      <a16:colId xmlns:a16="http://schemas.microsoft.com/office/drawing/2014/main" val="1532732974"/>
                    </a:ext>
                  </a:extLst>
                </a:gridCol>
                <a:gridCol w="1651270">
                  <a:extLst>
                    <a:ext uri="{9D8B030D-6E8A-4147-A177-3AD203B41FA5}">
                      <a16:colId xmlns:a16="http://schemas.microsoft.com/office/drawing/2014/main" val="208025652"/>
                    </a:ext>
                  </a:extLst>
                </a:gridCol>
                <a:gridCol w="1949129">
                  <a:extLst>
                    <a:ext uri="{9D8B030D-6E8A-4147-A177-3AD203B41FA5}">
                      <a16:colId xmlns:a16="http://schemas.microsoft.com/office/drawing/2014/main" val="282133016"/>
                    </a:ext>
                  </a:extLst>
                </a:gridCol>
              </a:tblGrid>
              <a:tr h="58339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Data początkowa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Data końcowa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Alokacja</a:t>
                      </a:r>
                      <a:r>
                        <a:rPr lang="pl-PL" sz="1600" b="1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[zł</a:t>
                      </a:r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]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4154937132"/>
                  </a:ext>
                </a:extLst>
              </a:tr>
              <a:tr h="1144793">
                <a:tc>
                  <a:txBody>
                    <a:bodyPr/>
                    <a:lstStyle/>
                    <a:p>
                      <a:r>
                        <a:rPr lang="pl-PL" sz="1800" b="1" dirty="0" smtClean="0">
                          <a:solidFill>
                            <a:schemeClr val="tx2"/>
                          </a:solidFill>
                          <a:effectLst/>
                        </a:rPr>
                        <a:t>Typ</a:t>
                      </a:r>
                      <a:r>
                        <a:rPr lang="pl-PL" sz="1800" b="1" baseline="0" dirty="0" smtClean="0">
                          <a:solidFill>
                            <a:schemeClr val="tx2"/>
                          </a:solidFill>
                          <a:effectLst/>
                        </a:rPr>
                        <a:t> projektu</a:t>
                      </a:r>
                      <a:r>
                        <a:rPr lang="pl-PL" sz="1800" b="1" dirty="0" smtClean="0">
                          <a:solidFill>
                            <a:schemeClr val="tx2"/>
                          </a:solidFill>
                          <a:effectLst/>
                        </a:rPr>
                        <a:t> II: Budowa lub rozbudowa bazy edukacyjnej wraz z wyposażeniem 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4.12.2023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29.11.2024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110 000 000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niekonkurencyjny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625202"/>
                  </a:ext>
                </a:extLst>
              </a:tr>
            </a:tbl>
          </a:graphicData>
        </a:graphic>
      </p:graphicFrame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301801-B90E-04B5-27E1-58FDA9224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42103"/>
              </p:ext>
            </p:extLst>
          </p:nvPr>
        </p:nvGraphicFramePr>
        <p:xfrm>
          <a:off x="3545706" y="2363182"/>
          <a:ext cx="6768751" cy="4259449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6768751">
                  <a:extLst>
                    <a:ext uri="{9D8B030D-6E8A-4147-A177-3AD203B41FA5}">
                      <a16:colId xmlns:a16="http://schemas.microsoft.com/office/drawing/2014/main" val="1478574059"/>
                    </a:ext>
                  </a:extLst>
                </a:gridCol>
              </a:tblGrid>
              <a:tr h="48055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2000" b="1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3665812102"/>
                  </a:ext>
                </a:extLst>
              </a:tr>
              <a:tr h="3778898">
                <a:tc>
                  <a:txBody>
                    <a:bodyPr/>
                    <a:lstStyle/>
                    <a:p>
                      <a:r>
                        <a:rPr lang="pl-PL" sz="1984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Przedsięwzięcia inwestycyjne bezpośrednio służące edukacji, polegające na budowie lub rozbudowie bazy edukacyjnej, wraz z wyposażeniem, w celu prowadzenia działalności dydaktycznej w parkach narodowych w makroregionie. </a:t>
                      </a:r>
                      <a:endParaRPr lang="pl-PL" sz="2000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r>
                        <a:rPr lang="pl-PL" sz="1984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Współfinansowanie inwestycji z zakresu infrastruktury edukacyjnej będzie możliwe jedynie w przypadku obiektów służących bezpośrednio temu celowi (z wyłączeniem funkcji hotelowej, gastronomicznej, itd.).</a:t>
                      </a:r>
                    </a:p>
                    <a:p>
                      <a:endParaRPr lang="pl-PL" sz="1984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pl-PL" sz="2000" dirty="0" smtClean="0">
                          <a:solidFill>
                            <a:srgbClr val="007033"/>
                          </a:solidFill>
                          <a:effectLst/>
                        </a:rPr>
                        <a:t>Przyznano dofinansowanie dla 3 projektów na kwotę ponad 101 mln zł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748553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9A70E962-F1E9-CCA1-E19F-53AE45CEA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554826"/>
              </p:ext>
            </p:extLst>
          </p:nvPr>
        </p:nvGraphicFramePr>
        <p:xfrm>
          <a:off x="500135" y="2357737"/>
          <a:ext cx="2901555" cy="4158404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2901555">
                  <a:extLst>
                    <a:ext uri="{9D8B030D-6E8A-4147-A177-3AD203B41FA5}">
                      <a16:colId xmlns:a16="http://schemas.microsoft.com/office/drawing/2014/main" val="1478574059"/>
                    </a:ext>
                  </a:extLst>
                </a:gridCol>
              </a:tblGrid>
              <a:tr h="50099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solidFill>
                      <a:schemeClr val="accent4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812102"/>
                  </a:ext>
                </a:extLst>
              </a:tr>
              <a:tr h="365741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parki</a:t>
                      </a:r>
                      <a:r>
                        <a:rPr lang="pl-PL" sz="2000" b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narodowe</a:t>
                      </a:r>
                      <a:endParaRPr lang="pl-PL" sz="2000" b="0" u="none" strike="noStrike" dirty="0" smtClean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7485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36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6BE7B-80CB-4926-B646-E23E8BCBFE23}" type="slidenum">
              <a:rPr kumimoji="0" lang="pl-PL" alt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pl-PL" altLang="pl-PL" sz="10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Obraz 5" descr="Ciąg znaków: FEPW, Rzeczpospolita Polska, UE i NFOŚiGW">
            <a:extLst>
              <a:ext uri="{FF2B5EF4-FFF2-40B4-BE49-F238E27FC236}">
                <a16:creationId xmlns:a16="http://schemas.microsoft.com/office/drawing/2014/main" id="{B5D42D6C-4CC0-E7B3-054D-7ABBCA0EC02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5" y="6779368"/>
            <a:ext cx="6661371" cy="660499"/>
          </a:xfrm>
          <a:prstGeom prst="rect">
            <a:avLst/>
          </a:prstGeom>
        </p:spPr>
      </p:pic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580766"/>
              </p:ext>
            </p:extLst>
          </p:nvPr>
        </p:nvGraphicFramePr>
        <p:xfrm>
          <a:off x="449365" y="395462"/>
          <a:ext cx="9865092" cy="1728192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103434">
                  <a:extLst>
                    <a:ext uri="{9D8B030D-6E8A-4147-A177-3AD203B41FA5}">
                      <a16:colId xmlns:a16="http://schemas.microsoft.com/office/drawing/2014/main" val="3005011661"/>
                    </a:ext>
                  </a:extLst>
                </a:gridCol>
                <a:gridCol w="1795226">
                  <a:extLst>
                    <a:ext uri="{9D8B030D-6E8A-4147-A177-3AD203B41FA5}">
                      <a16:colId xmlns:a16="http://schemas.microsoft.com/office/drawing/2014/main" val="2417271214"/>
                    </a:ext>
                  </a:extLst>
                </a:gridCol>
                <a:gridCol w="1484663">
                  <a:extLst>
                    <a:ext uri="{9D8B030D-6E8A-4147-A177-3AD203B41FA5}">
                      <a16:colId xmlns:a16="http://schemas.microsoft.com/office/drawing/2014/main" val="1532732974"/>
                    </a:ext>
                  </a:extLst>
                </a:gridCol>
                <a:gridCol w="1353452">
                  <a:extLst>
                    <a:ext uri="{9D8B030D-6E8A-4147-A177-3AD203B41FA5}">
                      <a16:colId xmlns:a16="http://schemas.microsoft.com/office/drawing/2014/main" val="208025652"/>
                    </a:ext>
                  </a:extLst>
                </a:gridCol>
                <a:gridCol w="2128317">
                  <a:extLst>
                    <a:ext uri="{9D8B030D-6E8A-4147-A177-3AD203B41FA5}">
                      <a16:colId xmlns:a16="http://schemas.microsoft.com/office/drawing/2014/main" val="282133016"/>
                    </a:ext>
                  </a:extLst>
                </a:gridCol>
              </a:tblGrid>
              <a:tr h="583399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Data początkowa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Data końcowa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Alokacja</a:t>
                      </a:r>
                      <a:r>
                        <a:rPr lang="pl-PL" sz="1600" b="1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6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[zł</a:t>
                      </a:r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]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4154937132"/>
                  </a:ext>
                </a:extLst>
              </a:tr>
              <a:tr h="1144793">
                <a:tc>
                  <a:txBody>
                    <a:bodyPr/>
                    <a:lstStyle/>
                    <a:p>
                      <a:r>
                        <a:rPr lang="pl-PL" sz="1800" b="1" dirty="0" smtClean="0">
                          <a:solidFill>
                            <a:schemeClr val="tx2"/>
                          </a:solidFill>
                          <a:effectLst/>
                        </a:rPr>
                        <a:t>Typ projektu IV: Podnoszenie świadomości ekologicznej </a:t>
                      </a:r>
                    </a:p>
                    <a:p>
                      <a:r>
                        <a:rPr lang="pl-PL" sz="1800" b="1" dirty="0" smtClean="0">
                          <a:solidFill>
                            <a:schemeClr val="tx2"/>
                          </a:solidFill>
                          <a:effectLst/>
                        </a:rPr>
                        <a:t>i promowanie postaw proekologicznych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13.11.2023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29.02.2024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12</a:t>
                      </a:r>
                      <a:r>
                        <a:rPr lang="pl-PL" sz="16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500 000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konkurencyjny</a:t>
                      </a:r>
                      <a:endParaRPr lang="pl-PL" sz="1600" b="0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625202"/>
                  </a:ext>
                </a:extLst>
              </a:tr>
            </a:tbl>
          </a:graphicData>
        </a:graphic>
      </p:graphicFrame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301801-B90E-04B5-27E1-58FDA9224F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490949"/>
              </p:ext>
            </p:extLst>
          </p:nvPr>
        </p:nvGraphicFramePr>
        <p:xfrm>
          <a:off x="5345908" y="2209348"/>
          <a:ext cx="4968548" cy="4570019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968548">
                  <a:extLst>
                    <a:ext uri="{9D8B030D-6E8A-4147-A177-3AD203B41FA5}">
                      <a16:colId xmlns:a16="http://schemas.microsoft.com/office/drawing/2014/main" val="1478574059"/>
                    </a:ext>
                  </a:extLst>
                </a:gridCol>
              </a:tblGrid>
              <a:tr h="50049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b="1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3665812102"/>
                  </a:ext>
                </a:extLst>
              </a:tr>
              <a:tr h="4069526">
                <a:tc>
                  <a:txBody>
                    <a:bodyPr/>
                    <a:lstStyle/>
                    <a:p>
                      <a:pPr marL="465138" indent="-285750" algn="l" fontAlgn="ctr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kumimoji="0" lang="pl-PL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kampanie edukacyjno-informacyjne </a:t>
                      </a:r>
                      <a:r>
                        <a:rPr kumimoji="0" lang="pl-PL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mające na celu zwiększenie świadomości w zakresie zasad oraz możliwości prowadzenia działalności gospodarczej na terenach chronionych, potrzeb oraz metod ochrony przyrody, jak również korzyści płynących z dobrze zachowanej przyrody i krajobrazu oraz korzyści z objęcia ochroną obszarów cennych przyrodniczo;</a:t>
                      </a:r>
                    </a:p>
                    <a:p>
                      <a:pPr marL="465138" indent="-285750" algn="l" fontAlgn="ctr">
                        <a:lnSpc>
                          <a:spcPct val="10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kumimoji="0" lang="pl-PL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działania z zakresu </a:t>
                      </a:r>
                      <a:r>
                        <a:rPr kumimoji="0" lang="pl-PL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budowania zdolności administracyjnej podmiotów realizujących zadania służące ochronie bioróżnorodności</a:t>
                      </a:r>
                      <a:r>
                        <a:rPr kumimoji="0" lang="pl-PL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uLnTx/>
                          <a:uFillTx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w celu sprawniejszego zarządzania oraz przygotowania i realizacji przedsięwzięć związanych z czynną ochroną przyrody.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748553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9A70E962-F1E9-CCA1-E19F-53AE45CEA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654514"/>
              </p:ext>
            </p:extLst>
          </p:nvPr>
        </p:nvGraphicFramePr>
        <p:xfrm>
          <a:off x="449363" y="2209350"/>
          <a:ext cx="4824535" cy="2319629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824535">
                  <a:extLst>
                    <a:ext uri="{9D8B030D-6E8A-4147-A177-3AD203B41FA5}">
                      <a16:colId xmlns:a16="http://schemas.microsoft.com/office/drawing/2014/main" val="1478574059"/>
                    </a:ext>
                  </a:extLst>
                </a:gridCol>
              </a:tblGrid>
              <a:tr h="49036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1800" b="1" u="none" strike="noStrike" dirty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1800" b="1" i="0" u="none" strike="noStrike" dirty="0">
                        <a:solidFill>
                          <a:schemeClr val="tx2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solidFill>
                      <a:schemeClr val="accent4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5812102"/>
                  </a:ext>
                </a:extLst>
              </a:tr>
              <a:tr h="1829262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400" b="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jednostki samorządu terytorialnego,</a:t>
                      </a:r>
                      <a:r>
                        <a:rPr lang="pl-PL" sz="1400" b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jednostki organizacyjne PGL Lasy Państwowe,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jednostki organizacyjne PGW Wody Polskie,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organizacje pozarządowe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uczelnie,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instytuty badawcze,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jednostki Sieci Badawczej Łukasiewicz,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Akademia Nauk,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Instytuty naukowe PAN,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Polska Akademia Umiejętności,</a:t>
                      </a:r>
                      <a:r>
                        <a:rPr lang="pl-PL" sz="140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400" u="none" strike="noStrike" dirty="0" smtClean="0">
                          <a:solidFill>
                            <a:schemeClr val="tx2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parki narodowe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9748553"/>
                  </a:ext>
                </a:extLst>
              </a:tr>
            </a:tbl>
          </a:graphicData>
        </a:graphic>
      </p:graphicFrame>
      <p:sp>
        <p:nvSpPr>
          <p:cNvPr id="10" name="pole tekstowe 9"/>
          <p:cNvSpPr txBox="1"/>
          <p:nvPr/>
        </p:nvSpPr>
        <p:spPr>
          <a:xfrm>
            <a:off x="314637" y="4606164"/>
            <a:ext cx="51845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33"/>
                </a:solidFill>
                <a:latin typeface="+mn-lt"/>
              </a:rPr>
              <a:t>Złożono 22 wnioski o dofinansowanie na kwotę 34,6 mln zł, z czego </a:t>
            </a:r>
            <a:r>
              <a:rPr lang="pl-PL" sz="2000" b="1" dirty="0" smtClean="0">
                <a:solidFill>
                  <a:srgbClr val="007033"/>
                </a:solidFill>
                <a:latin typeface="+mn-lt"/>
              </a:rPr>
              <a:t>organizacje </a:t>
            </a:r>
            <a:r>
              <a:rPr lang="pl-PL" sz="2000" b="1" dirty="0">
                <a:solidFill>
                  <a:srgbClr val="007033"/>
                </a:solidFill>
                <a:latin typeface="+mn-lt"/>
              </a:rPr>
              <a:t>pozarządowe złożyły </a:t>
            </a:r>
            <a:r>
              <a:rPr lang="pl-PL" sz="2000" b="1" dirty="0" smtClean="0">
                <a:solidFill>
                  <a:srgbClr val="007033"/>
                </a:solidFill>
                <a:latin typeface="+mn-lt"/>
              </a:rPr>
              <a:t>13 wniosków </a:t>
            </a:r>
            <a:r>
              <a:rPr lang="pl-PL" sz="2000" b="1" dirty="0">
                <a:solidFill>
                  <a:srgbClr val="007033"/>
                </a:solidFill>
                <a:latin typeface="+mn-lt"/>
              </a:rPr>
              <a:t>na kwotę </a:t>
            </a:r>
            <a:r>
              <a:rPr lang="pl-PL" sz="2000" b="1" dirty="0" smtClean="0">
                <a:solidFill>
                  <a:srgbClr val="007033"/>
                </a:solidFill>
                <a:latin typeface="+mn-lt"/>
              </a:rPr>
              <a:t>16,8 </a:t>
            </a:r>
            <a:r>
              <a:rPr lang="pl-PL" sz="2000" b="1" dirty="0">
                <a:solidFill>
                  <a:srgbClr val="007033"/>
                </a:solidFill>
                <a:latin typeface="+mn-lt"/>
              </a:rPr>
              <a:t>mln </a:t>
            </a:r>
            <a:r>
              <a:rPr lang="pl-PL" sz="2000" b="1" dirty="0" smtClean="0">
                <a:solidFill>
                  <a:srgbClr val="007033"/>
                </a:solidFill>
                <a:latin typeface="+mn-lt"/>
              </a:rPr>
              <a:t>zł.</a:t>
            </a:r>
          </a:p>
          <a:p>
            <a:r>
              <a:rPr lang="pl-PL" sz="2000" dirty="0" smtClean="0">
                <a:solidFill>
                  <a:srgbClr val="007033"/>
                </a:solidFill>
                <a:latin typeface="+mn-lt"/>
                <a:ea typeface="Open Sans" pitchFamily="2" charset="0"/>
                <a:cs typeface="Open Sans" pitchFamily="2" charset="0"/>
              </a:rPr>
              <a:t>Wybrano do dofinansowania 6 projektów na kwotę prawie 10 mln zł, z czego </a:t>
            </a:r>
            <a:r>
              <a:rPr lang="pl-PL" sz="2000" b="1" dirty="0" smtClean="0">
                <a:solidFill>
                  <a:srgbClr val="007033"/>
                </a:solidFill>
                <a:latin typeface="+mn-lt"/>
                <a:ea typeface="Open Sans" pitchFamily="2" charset="0"/>
                <a:cs typeface="Open Sans" pitchFamily="2" charset="0"/>
              </a:rPr>
              <a:t>2 projekty organizacji pozarządowych na kwotę 3,1 mln zł.</a:t>
            </a:r>
            <a:endParaRPr lang="pl-PL" sz="2000" b="1" dirty="0">
              <a:solidFill>
                <a:srgbClr val="007033"/>
              </a:solidFill>
              <a:latin typeface="+mn-lt"/>
              <a:ea typeface="Open Sans" pitchFamily="2" charset="0"/>
              <a:cs typeface="Ope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57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1CC9D9-3570-F1F5-ECF3-011D406141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id="{E0154476-4BD8-A016-5EEC-16102C19128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9382" y="4956134"/>
            <a:ext cx="9433048" cy="5535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l" defTabSz="1007943" rtl="0" eaLnBrk="1" latinLnBrk="0" hangingPunct="1">
              <a:lnSpc>
                <a:spcPts val="36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</a:lstStyle>
          <a:p>
            <a:pPr marL="0" marR="0" lvl="0" indent="0" algn="ctr" defTabSz="1007943" rtl="0" eaLnBrk="1" fontAlgn="auto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Dziękuję </a:t>
            </a: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za </a:t>
            </a:r>
            <a:r>
              <a:rPr kumimoji="0" lang="pl-PL" altLang="pl-P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latin typeface="Open Sans" panose="020B0806030504020204" pitchFamily="34" charset="0"/>
                <a:ea typeface="Open Sans" pitchFamily="2" charset="0"/>
                <a:cs typeface="Open Sans" panose="020B0806030504020204" pitchFamily="34" charset="0"/>
              </a:rPr>
              <a:t>uwagę</a:t>
            </a:r>
            <a:endParaRPr kumimoji="0" lang="pl-PL" altLang="pl-PL" sz="1800" b="0" i="0" u="none" strike="noStrike" kern="1200" cap="none" spc="0" normalizeH="0" baseline="0" noProof="0" dirty="0">
              <a:ln>
                <a:noFill/>
              </a:ln>
              <a:solidFill>
                <a:srgbClr val="002073"/>
              </a:solidFill>
              <a:effectLst/>
              <a:uLnTx/>
              <a:uFillTx/>
              <a:latin typeface="Open Sans" panose="020B0806030504020204" pitchFamily="34" charset="0"/>
              <a:ea typeface="Open Sans" pitchFamily="2" charset="0"/>
              <a:cs typeface="Open Sans" panose="020B0806030504020204" pitchFamily="34" charset="0"/>
            </a:endParaRP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418E5255-1E55-91C6-5533-1D99C144A2B4}"/>
              </a:ext>
            </a:extLst>
          </p:cNvPr>
          <p:cNvSpPr txBox="1">
            <a:spLocks/>
          </p:cNvSpPr>
          <p:nvPr/>
        </p:nvSpPr>
        <p:spPr bwMode="auto">
          <a:xfrm>
            <a:off x="629382" y="5629491"/>
            <a:ext cx="9433048" cy="1030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 algn="ctr" eaLnBrk="1" hangingPunct="1">
              <a:lnSpc>
                <a:spcPts val="3000"/>
              </a:lnSpc>
            </a:pPr>
            <a:r>
              <a:rPr lang="pl-PL" altLang="pl-PL" sz="1400" b="0" dirty="0">
                <a:latin typeface="Open Sans" panose="020B0806030504020204" pitchFamily="34" charset="0"/>
                <a:cs typeface="Open Sans" panose="020B0806030504020204" pitchFamily="34" charset="0"/>
              </a:rPr>
              <a:t>Zapraszamy na stronę:</a:t>
            </a:r>
          </a:p>
          <a:p>
            <a:pPr algn="ctr" eaLnBrk="1" hangingPunct="1">
              <a:lnSpc>
                <a:spcPts val="3000"/>
              </a:lnSpc>
            </a:pPr>
            <a:r>
              <a:rPr lang="pl-PL" altLang="pl-PL" sz="1400" b="0" u="sng" dirty="0">
                <a:latin typeface="Open Sans" panose="020B0806030504020204" pitchFamily="34" charset="0"/>
                <a:cs typeface="Open Sans" panose="020B0806030504020204" pitchFamily="34" charset="0"/>
              </a:rPr>
              <a:t>https://www.gov.pl/web/nfosigw/oferta--finansowania</a:t>
            </a:r>
          </a:p>
        </p:txBody>
      </p:sp>
      <p:pic>
        <p:nvPicPr>
          <p:cNvPr id="6" name="Obraz 5" descr="Widok na Beskid Wyspowy o zachodzie słońca, wiosna, zamglona dolina.">
            <a:extLst>
              <a:ext uri="{FF2B5EF4-FFF2-40B4-BE49-F238E27FC236}">
                <a16:creationId xmlns:a16="http://schemas.microsoft.com/office/drawing/2014/main" id="{5CB7B836-75A3-AEBC-7F3F-41906EC5072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9" b="19815"/>
          <a:stretch/>
        </p:blipFill>
        <p:spPr>
          <a:xfrm>
            <a:off x="0" y="747118"/>
            <a:ext cx="10691813" cy="3957123"/>
          </a:xfrm>
          <a:prstGeom prst="rect">
            <a:avLst/>
          </a:prstGeom>
        </p:spPr>
      </p:pic>
      <p:pic>
        <p:nvPicPr>
          <p:cNvPr id="4" name="Obraz 3" descr="Ciąg znaków: Fundusze Europejskie, flaga Polski, flaga Unii Europejskiej i logotyp Narodowego Funduszu Ochrony Środowiska i Gospodarki Wodnej.">
            <a:extLst>
              <a:ext uri="{FF2B5EF4-FFF2-40B4-BE49-F238E27FC236}">
                <a16:creationId xmlns:a16="http://schemas.microsoft.com/office/drawing/2014/main" id="{79F84EBA-02F2-F579-CD6E-E342CBCA0314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118" y="6490084"/>
            <a:ext cx="8972375" cy="949744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D7E6DDB6-75BA-A46B-AD50-A29853FD36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" y="747119"/>
            <a:ext cx="7321699" cy="2078151"/>
          </a:xfrm>
          <a:prstGeom prst="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 descr="Fundusze Europejskie">
            <a:extLst>
              <a:ext uri="{FF2B5EF4-FFF2-40B4-BE49-F238E27FC236}">
                <a16:creationId xmlns:a16="http://schemas.microsoft.com/office/drawing/2014/main" id="{C00F89F0-2A8F-5D02-2DB6-9FA02AB7FDBC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022" y="1763613"/>
            <a:ext cx="5841575" cy="1076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3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3339" y="275632"/>
            <a:ext cx="5256583" cy="648072"/>
          </a:xfrm>
        </p:spPr>
        <p:txBody>
          <a:bodyPr/>
          <a:lstStyle/>
          <a:p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Programy priorytetowe</a:t>
            </a:r>
            <a:endParaRPr lang="pl-PL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67924" y="1043429"/>
            <a:ext cx="7488832" cy="6185865"/>
          </a:xfrm>
        </p:spPr>
        <p:txBody>
          <a:bodyPr/>
          <a:lstStyle/>
          <a:p>
            <a:pPr marL="0" indent="0">
              <a:buNone/>
            </a:pPr>
            <a:r>
              <a:rPr lang="pl-PL" sz="2000" b="1" dirty="0" smtClean="0">
                <a:solidFill>
                  <a:schemeClr val="accent5">
                    <a:lumMod val="50000"/>
                  </a:schemeClr>
                </a:solidFill>
              </a:rPr>
              <a:t>7.2 </a:t>
            </a:r>
            <a:r>
              <a:rPr lang="pl-PL" sz="2000" b="1" dirty="0">
                <a:solidFill>
                  <a:schemeClr val="accent5">
                    <a:lumMod val="50000"/>
                  </a:schemeClr>
                </a:solidFill>
              </a:rPr>
              <a:t>Edukacja ekologiczna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Część 1) Edukacja ekologiczna na lata 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2021-2025 (planowane wydłużenie perspektywy do 2028 roku)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Części 2) i 3) są 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planowane do wygaszenia</a:t>
            </a:r>
            <a:endParaRPr lang="pl-PL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Część 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4) </a:t>
            </a: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Współfinansowanie projektów Programu Fundusze Europejskie na Infrastrukturę, Klimat, Środowisko oraz Programu Fundusze Europejskie dla Polski Wschodniej (w przygotowaniu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</a:p>
          <a:p>
            <a:pPr marL="0" indent="0">
              <a:buNone/>
            </a:pP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Budżet </a:t>
            </a: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na lata 2021-2025 – 380 mln 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zł</a:t>
            </a:r>
          </a:p>
          <a:p>
            <a:pPr marL="0" indent="0">
              <a:buNone/>
            </a:pPr>
            <a:r>
              <a:rPr lang="pl-PL" b="1" dirty="0" smtClean="0">
                <a:solidFill>
                  <a:srgbClr val="007033"/>
                </a:solidFill>
              </a:rPr>
              <a:t>W latach 2022-2023 w </a:t>
            </a:r>
            <a:r>
              <a:rPr lang="pl-PL" b="1" dirty="0">
                <a:solidFill>
                  <a:srgbClr val="007033"/>
                </a:solidFill>
              </a:rPr>
              <a:t>ramach Programu </a:t>
            </a:r>
            <a:r>
              <a:rPr lang="pl-PL" b="1" dirty="0" smtClean="0">
                <a:solidFill>
                  <a:srgbClr val="007033"/>
                </a:solidFill>
              </a:rPr>
              <a:t>organizacje </a:t>
            </a:r>
            <a:r>
              <a:rPr lang="pl-PL" b="1" dirty="0">
                <a:solidFill>
                  <a:srgbClr val="007033"/>
                </a:solidFill>
              </a:rPr>
              <a:t>pozarządowe złożyły 80 wniosków o dofinansowanie na </a:t>
            </a:r>
            <a:r>
              <a:rPr lang="pl-PL" b="1" dirty="0" smtClean="0">
                <a:solidFill>
                  <a:srgbClr val="007033"/>
                </a:solidFill>
              </a:rPr>
              <a:t>kwotę 69,5 </a:t>
            </a:r>
            <a:r>
              <a:rPr lang="pl-PL" b="1" dirty="0">
                <a:solidFill>
                  <a:srgbClr val="007033"/>
                </a:solidFill>
              </a:rPr>
              <a:t>mln zł, z czego: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 smtClean="0">
                <a:solidFill>
                  <a:srgbClr val="007033"/>
                </a:solidFill>
              </a:rPr>
              <a:t>zawarto 17 umów o dofinansowanie na kwotę 16,6 mln zł,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007033"/>
                </a:solidFill>
              </a:rPr>
              <a:t>o</a:t>
            </a:r>
            <a:r>
              <a:rPr lang="pl-PL" dirty="0" smtClean="0">
                <a:solidFill>
                  <a:srgbClr val="007033"/>
                </a:solidFill>
              </a:rPr>
              <a:t>drzucono 45 wniosków o dofinansowanie na kwotę 35,8 mln zł,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007033"/>
                </a:solidFill>
              </a:rPr>
              <a:t>w</a:t>
            </a:r>
            <a:r>
              <a:rPr lang="pl-PL" dirty="0" smtClean="0">
                <a:solidFill>
                  <a:srgbClr val="007033"/>
                </a:solidFill>
              </a:rPr>
              <a:t> procedowaniu pozostaje 9 wniosków o dofinansowanie na kwotę 3,5 mln zł,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dirty="0">
                <a:solidFill>
                  <a:srgbClr val="007033"/>
                </a:solidFill>
              </a:rPr>
              <a:t>p</a:t>
            </a:r>
            <a:r>
              <a:rPr lang="pl-PL" dirty="0" smtClean="0">
                <a:solidFill>
                  <a:srgbClr val="007033"/>
                </a:solidFill>
              </a:rPr>
              <a:t>oza alokacją naborów pozostaje 9 wniosków o dofinansowanie na kwotę 2,2 mln zł.</a:t>
            </a:r>
          </a:p>
          <a:p>
            <a:pPr marL="0" indent="0">
              <a:buNone/>
            </a:pPr>
            <a:endParaRPr lang="pl-PL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pl-PL" dirty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F42D27-7C08-42B2-A660-8D480D28AFF8}" type="slidenum">
              <a:rPr lang="pl-PL" altLang="pl-PL" smtClean="0"/>
              <a:pPr>
                <a:defRPr/>
              </a:pPr>
              <a:t>2</a:t>
            </a:fld>
            <a:endParaRPr lang="pl-PL" alt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200" y="179437"/>
            <a:ext cx="1790670" cy="1056607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983" y="0"/>
            <a:ext cx="2600830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60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3339" y="275631"/>
            <a:ext cx="5472607" cy="695894"/>
          </a:xfrm>
        </p:spPr>
        <p:txBody>
          <a:bodyPr/>
          <a:lstStyle/>
          <a:p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Programy priorytetowe</a:t>
            </a:r>
            <a:b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pl-PL" sz="180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pl-PL" sz="180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pl-PL" sz="18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pl-PL" sz="18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pl-PL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33339" y="1006947"/>
            <a:ext cx="7488832" cy="655272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 dirty="0">
                <a:solidFill>
                  <a:schemeClr val="accent5">
                    <a:lumMod val="50000"/>
                  </a:schemeClr>
                </a:solidFill>
              </a:rPr>
              <a:t>7.4 Program Regionalnego Wsparcia </a:t>
            </a:r>
            <a:endParaRPr lang="pl-PL" sz="20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2000" b="1" dirty="0" smtClean="0">
                <a:solidFill>
                  <a:schemeClr val="accent5">
                    <a:lumMod val="50000"/>
                  </a:schemeClr>
                </a:solidFill>
              </a:rPr>
              <a:t>Edukacji </a:t>
            </a:r>
            <a:r>
              <a:rPr lang="pl-PL" sz="2000" b="1" dirty="0">
                <a:solidFill>
                  <a:schemeClr val="accent5">
                    <a:lumMod val="50000"/>
                  </a:schemeClr>
                </a:solidFill>
              </a:rPr>
              <a:t>Ekologicznej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Budżet </a:t>
            </a:r>
            <a:r>
              <a:rPr lang="pl-PL" dirty="0">
                <a:solidFill>
                  <a:schemeClr val="accent5">
                    <a:lumMod val="50000"/>
                  </a:schemeClr>
                </a:solidFill>
              </a:rPr>
              <a:t>na lata 2022-2025 – 130,5 mln zł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Planowana jest aktualizacja programu, m.in. skierowanie wsparcia na utworzenie </a:t>
            </a:r>
            <a:r>
              <a:rPr lang="pl-PL" dirty="0" err="1" smtClean="0">
                <a:solidFill>
                  <a:schemeClr val="accent5">
                    <a:lumMod val="50000"/>
                  </a:schemeClr>
                </a:solidFill>
              </a:rPr>
              <a:t>eko</a:t>
            </a:r>
            <a:r>
              <a:rPr lang="pl-PL" dirty="0" smtClean="0">
                <a:solidFill>
                  <a:schemeClr val="accent5">
                    <a:lumMod val="50000"/>
                  </a:schemeClr>
                </a:solidFill>
              </a:rPr>
              <a:t>-pracowni dla szkół</a:t>
            </a:r>
          </a:p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pl-PL" b="1" dirty="0" smtClean="0">
                <a:solidFill>
                  <a:srgbClr val="007033"/>
                </a:solidFill>
              </a:rPr>
              <a:t>Ze środków Programu dofinansowano </a:t>
            </a:r>
            <a:r>
              <a:rPr lang="pl-PL" b="1" dirty="0" smtClean="0">
                <a:solidFill>
                  <a:srgbClr val="007033"/>
                </a:solidFill>
              </a:rPr>
              <a:t>166 </a:t>
            </a:r>
            <a:r>
              <a:rPr lang="pl-PL" b="1" dirty="0" smtClean="0">
                <a:solidFill>
                  <a:srgbClr val="007033"/>
                </a:solidFill>
              </a:rPr>
              <a:t>projektów organizacji pozarządowych na kwotę dofinansowania </a:t>
            </a:r>
            <a:r>
              <a:rPr lang="pl-PL" b="1" dirty="0" smtClean="0">
                <a:solidFill>
                  <a:srgbClr val="007033"/>
                </a:solidFill>
              </a:rPr>
              <a:t>18,2 </a:t>
            </a:r>
            <a:r>
              <a:rPr lang="pl-PL" b="1" dirty="0" smtClean="0">
                <a:solidFill>
                  <a:srgbClr val="007033"/>
                </a:solidFill>
              </a:rPr>
              <a:t>mln zł</a:t>
            </a:r>
            <a:endParaRPr lang="pl-PL" sz="1000" b="1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12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b="1" dirty="0" smtClean="0">
                <a:solidFill>
                  <a:srgbClr val="007033"/>
                </a:solidFill>
              </a:rPr>
              <a:t>nazwa </a:t>
            </a:r>
            <a:r>
              <a:rPr lang="pl-PL" sz="1400" b="1" dirty="0" err="1" smtClean="0">
                <a:solidFill>
                  <a:srgbClr val="007033"/>
                </a:solidFill>
              </a:rPr>
              <a:t>wfośigw</a:t>
            </a:r>
            <a:r>
              <a:rPr lang="pl-PL" sz="1400" b="1" dirty="0">
                <a:solidFill>
                  <a:srgbClr val="007033"/>
                </a:solidFill>
              </a:rPr>
              <a:t>		</a:t>
            </a:r>
            <a:r>
              <a:rPr lang="pl-PL" sz="1400" b="1" dirty="0" smtClean="0">
                <a:solidFill>
                  <a:srgbClr val="007033"/>
                </a:solidFill>
              </a:rPr>
              <a:t>	dofinansowanie </a:t>
            </a:r>
            <a:r>
              <a:rPr lang="pl-PL" sz="1400" b="1" dirty="0">
                <a:solidFill>
                  <a:srgbClr val="007033"/>
                </a:solidFill>
              </a:rPr>
              <a:t>w tys. </a:t>
            </a:r>
            <a:r>
              <a:rPr lang="pl-PL" sz="1400" b="1" dirty="0" smtClean="0">
                <a:solidFill>
                  <a:srgbClr val="007033"/>
                </a:solidFill>
              </a:rPr>
              <a:t>zł</a:t>
            </a:r>
            <a:r>
              <a:rPr lang="pl-PL" sz="1400" b="1" dirty="0">
                <a:solidFill>
                  <a:srgbClr val="007033"/>
                </a:solidFill>
              </a:rPr>
              <a:t>		</a:t>
            </a:r>
            <a:r>
              <a:rPr lang="pl-PL" sz="1400" b="1" dirty="0" smtClean="0">
                <a:solidFill>
                  <a:srgbClr val="007033"/>
                </a:solidFill>
              </a:rPr>
              <a:t>liczba projektów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pl-PL" sz="1400" b="1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Katowicach	</a:t>
            </a:r>
            <a:r>
              <a:rPr lang="pl-PL" sz="1400" dirty="0" smtClean="0">
                <a:solidFill>
                  <a:srgbClr val="007033"/>
                </a:solidFill>
              </a:rPr>
              <a:t>	647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5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Olsztynie	</a:t>
            </a:r>
            <a:r>
              <a:rPr lang="pl-PL" sz="1400" dirty="0" smtClean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2003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18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Białymstoku	</a:t>
            </a:r>
            <a:r>
              <a:rPr lang="pl-PL" sz="1400" dirty="0" smtClean="0">
                <a:solidFill>
                  <a:srgbClr val="007033"/>
                </a:solidFill>
              </a:rPr>
              <a:t>	835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7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Gdańsku	</a:t>
            </a:r>
            <a:r>
              <a:rPr lang="pl-PL" sz="1400" dirty="0" smtClean="0">
                <a:solidFill>
                  <a:srgbClr val="007033"/>
                </a:solidFill>
              </a:rPr>
              <a:t>	800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11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Kielcach	</a:t>
            </a:r>
            <a:r>
              <a:rPr lang="pl-PL" sz="1400" dirty="0" smtClean="0">
                <a:solidFill>
                  <a:srgbClr val="007033"/>
                </a:solidFill>
              </a:rPr>
              <a:t>	1524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14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Krakowie	</a:t>
            </a:r>
            <a:r>
              <a:rPr lang="pl-PL" sz="1400" dirty="0" smtClean="0">
                <a:solidFill>
                  <a:srgbClr val="007033"/>
                </a:solidFill>
              </a:rPr>
              <a:t>	746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7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Poznaniu	</a:t>
            </a:r>
            <a:r>
              <a:rPr lang="pl-PL" sz="1400" dirty="0" smtClean="0">
                <a:solidFill>
                  <a:srgbClr val="007033"/>
                </a:solidFill>
              </a:rPr>
              <a:t>	570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4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Szczecinie	</a:t>
            </a:r>
            <a:r>
              <a:rPr lang="pl-PL" sz="1400" dirty="0" smtClean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2461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</a:t>
            </a:r>
            <a:r>
              <a:rPr lang="pl-PL" sz="1400" dirty="0" smtClean="0">
                <a:solidFill>
                  <a:srgbClr val="007033"/>
                </a:solidFill>
              </a:rPr>
              <a:t>15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Toruniu	</a:t>
            </a:r>
            <a:r>
              <a:rPr lang="pl-PL" sz="1400" dirty="0" smtClean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2471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</a:t>
            </a:r>
            <a:r>
              <a:rPr lang="pl-PL" sz="1400" dirty="0" smtClean="0">
                <a:solidFill>
                  <a:srgbClr val="007033"/>
                </a:solidFill>
              </a:rPr>
              <a:t>23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Warszawie	</a:t>
            </a:r>
            <a:r>
              <a:rPr lang="pl-PL" sz="1400" dirty="0" smtClean="0">
                <a:solidFill>
                  <a:srgbClr val="007033"/>
                </a:solidFill>
              </a:rPr>
              <a:t>	323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4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we Wrocławiu	</a:t>
            </a:r>
            <a:r>
              <a:rPr lang="pl-PL" sz="1400" dirty="0" smtClean="0">
                <a:solidFill>
                  <a:srgbClr val="007033"/>
                </a:solidFill>
              </a:rPr>
              <a:t>	1666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16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Zielonej Górze	</a:t>
            </a:r>
            <a:r>
              <a:rPr lang="pl-PL" sz="1400" dirty="0" smtClean="0">
                <a:solidFill>
                  <a:srgbClr val="007033"/>
                </a:solidFill>
              </a:rPr>
              <a:t>	865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10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Lublinie	</a:t>
            </a:r>
            <a:r>
              <a:rPr lang="pl-PL" sz="1400" dirty="0" smtClean="0">
                <a:solidFill>
                  <a:srgbClr val="007033"/>
                </a:solidFill>
              </a:rPr>
              <a:t>	1783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19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Rzeszowie	</a:t>
            </a:r>
            <a:r>
              <a:rPr lang="pl-PL" sz="1400" smtClean="0">
                <a:solidFill>
                  <a:srgbClr val="007033"/>
                </a:solidFill>
              </a:rPr>
              <a:t>	</a:t>
            </a:r>
            <a:r>
              <a:rPr lang="pl-PL" sz="1400" smtClean="0">
                <a:solidFill>
                  <a:srgbClr val="007033"/>
                </a:solidFill>
              </a:rPr>
              <a:t>782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</a:t>
            </a:r>
            <a:r>
              <a:rPr lang="pl-PL" sz="1400" dirty="0" smtClean="0">
                <a:solidFill>
                  <a:srgbClr val="007033"/>
                </a:solidFill>
              </a:rPr>
              <a:t>7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pl-PL" sz="1400" dirty="0">
                <a:solidFill>
                  <a:srgbClr val="007033"/>
                </a:solidFill>
              </a:rPr>
              <a:t>WFOŚiGW w Opolu	</a:t>
            </a:r>
            <a:r>
              <a:rPr lang="pl-PL" sz="1400" dirty="0" smtClean="0">
                <a:solidFill>
                  <a:srgbClr val="007033"/>
                </a:solidFill>
              </a:rPr>
              <a:t>	719</a:t>
            </a:r>
            <a:r>
              <a:rPr lang="pl-PL" sz="1400" dirty="0">
                <a:solidFill>
                  <a:srgbClr val="007033"/>
                </a:solidFill>
              </a:rPr>
              <a:t>	</a:t>
            </a:r>
            <a:r>
              <a:rPr lang="pl-PL" sz="1400" dirty="0" smtClean="0">
                <a:solidFill>
                  <a:srgbClr val="007033"/>
                </a:solidFill>
              </a:rPr>
              <a:t>		6</a:t>
            </a:r>
            <a:endParaRPr lang="pl-PL" sz="1400" dirty="0">
              <a:solidFill>
                <a:srgbClr val="007033"/>
              </a:solidFill>
            </a:endParaRPr>
          </a:p>
          <a:p>
            <a:pPr marL="0" indent="0">
              <a:buNone/>
            </a:pPr>
            <a:endParaRPr lang="pl-PL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F42D27-7C08-42B2-A660-8D480D28AFF8}" type="slidenum">
              <a:rPr lang="pl-PL" altLang="pl-PL" smtClean="0"/>
              <a:pPr>
                <a:defRPr/>
              </a:pPr>
              <a:t>3</a:t>
            </a:fld>
            <a:endParaRPr lang="pl-PL" alt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904" y="0"/>
            <a:ext cx="2711073" cy="7559675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935" y="179437"/>
            <a:ext cx="1790670" cy="1056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78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ytuł 15">
            <a:extLst>
              <a:ext uri="{FF2B5EF4-FFF2-40B4-BE49-F238E27FC236}">
                <a16:creationId xmlns:a16="http://schemas.microsoft.com/office/drawing/2014/main" id="{787170AE-D786-C4B8-1BF9-CCE382B9595F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410" y="179437"/>
            <a:ext cx="2736205" cy="287436"/>
          </a:xfrm>
        </p:spPr>
        <p:txBody>
          <a:bodyPr/>
          <a:lstStyle/>
          <a:p>
            <a:r>
              <a:rPr lang="pl-PL" sz="1800" dirty="0">
                <a:solidFill>
                  <a:srgbClr val="FFFFFF"/>
                </a:solidFill>
              </a:rPr>
              <a:t>Slajd tytułowy</a:t>
            </a:r>
          </a:p>
        </p:txBody>
      </p:sp>
      <p:sp>
        <p:nvSpPr>
          <p:cNvPr id="17411" name="Symbol zastępczy numeru slajdu 3" hidden="1">
            <a:extLst>
              <a:ext uri="{FF2B5EF4-FFF2-40B4-BE49-F238E27FC236}">
                <a16:creationId xmlns:a16="http://schemas.microsoft.com/office/drawing/2014/main" id="{8DAD59DD-94E0-2873-3ED3-462EDA8BB8A3}"/>
              </a:ext>
              <a:ext uri="{C183D7F6-B498-43B3-948B-1728B52AA6E4}">
                <adec:decorative xmlns="" xmlns:adec="http://schemas.microsoft.com/office/drawing/2017/decorative" val="0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37652ED6-1A5F-41C8-8CF9-EFF1C693D102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4</a:t>
            </a:fld>
            <a:endParaRPr lang="pl-PL" altLang="pl-PL" dirty="0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00B03E41-BEFE-8873-57E5-B9E5EB0E71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7308229"/>
            <a:ext cx="10691813" cy="251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rostokąt 1"/>
          <p:cNvSpPr/>
          <p:nvPr/>
        </p:nvSpPr>
        <p:spPr>
          <a:xfrm>
            <a:off x="89322" y="5147989"/>
            <a:ext cx="10513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pl-PL" sz="2800" b="1" dirty="0">
                <a:solidFill>
                  <a:schemeClr val="accent5">
                    <a:lumMod val="50000"/>
                  </a:schemeClr>
                </a:solidFill>
              </a:rPr>
              <a:t>N</a:t>
            </a:r>
            <a:r>
              <a:rPr lang="pl-PL" sz="2800" b="1" dirty="0" smtClean="0">
                <a:solidFill>
                  <a:schemeClr val="accent5">
                    <a:lumMod val="50000"/>
                  </a:schemeClr>
                </a:solidFill>
              </a:rPr>
              <a:t>abory wniosków o dofinansowanie edukacji ekologicznej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ytuł 14">
            <a:extLst>
              <a:ext uri="{FF2B5EF4-FFF2-40B4-BE49-F238E27FC236}">
                <a16:creationId xmlns:a16="http://schemas.microsoft.com/office/drawing/2014/main" id="{3461AAC7-DAEA-2482-E670-67E5A8B9CA5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1025525" y="360362"/>
            <a:ext cx="8640763" cy="1619251"/>
          </a:xfrm>
        </p:spPr>
        <p:txBody>
          <a:bodyPr/>
          <a:lstStyle/>
          <a:p>
            <a:r>
              <a:rPr lang="pl-PL" dirty="0">
                <a:solidFill>
                  <a:schemeClr val="bg1"/>
                </a:solidFill>
              </a:rPr>
              <a:t>Najważniejsze informacje</a:t>
            </a:r>
          </a:p>
        </p:txBody>
      </p:sp>
      <p:sp>
        <p:nvSpPr>
          <p:cNvPr id="5" name="Tytuł 1">
            <a:extLst>
              <a:ext uri="{FF2B5EF4-FFF2-40B4-BE49-F238E27FC236}">
                <a16:creationId xmlns:a16="http://schemas.microsoft.com/office/drawing/2014/main" id="{CDA37B94-D69E-4778-362F-9CA42162589C}"/>
              </a:ext>
            </a:extLst>
          </p:cNvPr>
          <p:cNvSpPr txBox="1">
            <a:spLocks/>
          </p:cNvSpPr>
          <p:nvPr/>
        </p:nvSpPr>
        <p:spPr bwMode="auto">
          <a:xfrm>
            <a:off x="5561962" y="922105"/>
            <a:ext cx="4860560" cy="5890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algn="l" defTabSz="1006475" rtl="0" eaLnBrk="0" fontAlgn="base" hangingPunct="0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4572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6pPr>
            <a:lvl7pPr marL="9144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7pPr>
            <a:lvl8pPr marL="13716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8pPr>
            <a:lvl9pPr marL="1828800" algn="l" defTabSz="1006475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Działanie FENX.01.05 Ochrona przyrody i rozwój zielonej </a:t>
            </a:r>
            <a:r>
              <a:rPr lang="pl-PL" sz="2400" dirty="0" smtClean="0">
                <a:solidFill>
                  <a:schemeClr val="accent5">
                    <a:lumMod val="50000"/>
                  </a:schemeClr>
                </a:solidFill>
              </a:rPr>
              <a:t>infrastruktury</a:t>
            </a:r>
            <a:endParaRPr lang="pl-PL" sz="24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pl-PL" sz="2000" b="0" dirty="0">
                <a:solidFill>
                  <a:schemeClr val="accent5">
                    <a:lumMod val="50000"/>
                  </a:schemeClr>
                </a:solidFill>
                <a:effectLst/>
              </a:rPr>
              <a:t>Cel szczegółowy:  Wzmacnianie ochrony i zachowania przyrody, różnorodności biologicznej oraz zielonej infrastruktury, w tym na obszarach miejskich oraz ograniczanie wszelkich rodzajów </a:t>
            </a:r>
            <a:r>
              <a:rPr lang="pl-PL" sz="2000" b="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zanieczyszczenia</a:t>
            </a:r>
          </a:p>
          <a:p>
            <a:pPr>
              <a:lnSpc>
                <a:spcPct val="100000"/>
              </a:lnSpc>
            </a:pPr>
            <a:r>
              <a:rPr lang="pl-PL" sz="2000" b="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pl-PL" sz="2000" b="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pl-PL" sz="2400" dirty="0">
                <a:solidFill>
                  <a:schemeClr val="accent5">
                    <a:lumMod val="50000"/>
                  </a:schemeClr>
                </a:solidFill>
                <a:effectLst/>
              </a:rPr>
              <a:t>Instytucja Wdrażająca: </a:t>
            </a:r>
          </a:p>
          <a:p>
            <a:pPr>
              <a:lnSpc>
                <a:spcPct val="100000"/>
              </a:lnSpc>
            </a:pPr>
            <a:r>
              <a:rPr lang="pl-PL" sz="2000" b="0" dirty="0">
                <a:solidFill>
                  <a:schemeClr val="accent5">
                    <a:lumMod val="50000"/>
                  </a:schemeClr>
                </a:solidFill>
                <a:effectLst/>
              </a:rPr>
              <a:t>Narodowy Fundusz Ochrony Środowiska i Gospodarki </a:t>
            </a:r>
            <a:r>
              <a:rPr lang="pl-PL" sz="2000" b="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Wodnej</a:t>
            </a:r>
          </a:p>
          <a:p>
            <a:pPr>
              <a:lnSpc>
                <a:spcPct val="100000"/>
              </a:lnSpc>
            </a:pPr>
            <a:r>
              <a:rPr lang="pl-PL" sz="2000" b="0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pl-PL" sz="2000" b="0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pl-PL" sz="2400" dirty="0">
                <a:solidFill>
                  <a:schemeClr val="accent5">
                    <a:lumMod val="50000"/>
                  </a:schemeClr>
                </a:solidFill>
              </a:rPr>
              <a:t>W</a:t>
            </a:r>
            <a:r>
              <a:rPr lang="pl-PL" sz="240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ysokość </a:t>
            </a:r>
            <a:r>
              <a:rPr lang="pl-PL" sz="2400" dirty="0" smtClean="0">
                <a:solidFill>
                  <a:schemeClr val="accent5">
                    <a:lumMod val="50000"/>
                  </a:schemeClr>
                </a:solidFill>
              </a:rPr>
              <a:t>alokacji </a:t>
            </a:r>
            <a:r>
              <a:rPr lang="pl-PL" sz="2400" dirty="0">
                <a:solidFill>
                  <a:schemeClr val="accent5">
                    <a:lumMod val="50000"/>
                  </a:schemeClr>
                </a:solidFill>
                <a:effectLst/>
              </a:rPr>
              <a:t>UE (EUR): </a:t>
            </a:r>
            <a:endParaRPr lang="pl-PL" sz="2400" dirty="0" smtClean="0">
              <a:solidFill>
                <a:schemeClr val="accent5">
                  <a:lumMod val="50000"/>
                </a:schemeClr>
              </a:solidFill>
              <a:effectLst/>
            </a:endParaRPr>
          </a:p>
          <a:p>
            <a:pPr>
              <a:lnSpc>
                <a:spcPct val="100000"/>
              </a:lnSpc>
            </a:pPr>
            <a:r>
              <a:rPr lang="pl-PL" sz="2000" b="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310 </a:t>
            </a:r>
            <a:r>
              <a:rPr lang="pl-PL" sz="2000" b="0" dirty="0">
                <a:solidFill>
                  <a:schemeClr val="accent5">
                    <a:lumMod val="50000"/>
                  </a:schemeClr>
                </a:solidFill>
                <a:effectLst/>
              </a:rPr>
              <a:t>000 </a:t>
            </a:r>
            <a:r>
              <a:rPr lang="pl-PL" sz="2000" b="0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000</a:t>
            </a:r>
          </a:p>
          <a:p>
            <a:pPr>
              <a:lnSpc>
                <a:spcPct val="100000"/>
              </a:lnSpc>
            </a:pPr>
            <a:endParaRPr lang="pl-PL" sz="2000" b="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pl-PL" sz="2400" dirty="0" smtClean="0">
                <a:solidFill>
                  <a:schemeClr val="accent5">
                    <a:lumMod val="50000"/>
                  </a:schemeClr>
                </a:solidFill>
              </a:rPr>
              <a:t>Poziom dofinansowania UE: </a:t>
            </a:r>
            <a:r>
              <a:rPr lang="pl-PL" sz="2400" b="0" dirty="0" smtClean="0">
                <a:solidFill>
                  <a:schemeClr val="accent5">
                    <a:lumMod val="50000"/>
                  </a:schemeClr>
                </a:solidFill>
              </a:rPr>
              <a:t>85%</a:t>
            </a:r>
            <a:endParaRPr lang="pl-PL" sz="24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endParaRPr lang="pl-PL" sz="1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Symbol zastępczy zawartości 6" descr="Zdjęcia pokazujące polską przyrodę.">
            <a:extLst>
              <a:ext uri="{FF2B5EF4-FFF2-40B4-BE49-F238E27FC236}">
                <a16:creationId xmlns:a16="http://schemas.microsoft.com/office/drawing/2014/main" id="{152573FF-AFD6-67F2-92B5-01ECA4A7127C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22105"/>
            <a:ext cx="5165907" cy="5759449"/>
          </a:xfrm>
        </p:spPr>
      </p:pic>
      <p:pic>
        <p:nvPicPr>
          <p:cNvPr id="3" name="Obraz 2" descr="Pięć ilustracji pokazujących polskie krajobrazy.">
            <a:extLst>
              <a:ext uri="{FF2B5EF4-FFF2-40B4-BE49-F238E27FC236}">
                <a16:creationId xmlns:a16="http://schemas.microsoft.com/office/drawing/2014/main" id="{FB583A0D-7E8D-591B-CDE4-2F127EAD3C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29698" name="Symbol zastępczy numeru slajdu 3">
            <a:extLst>
              <a:ext uri="{FF2B5EF4-FFF2-40B4-BE49-F238E27FC236}">
                <a16:creationId xmlns:a16="http://schemas.microsoft.com/office/drawing/2014/main" id="{E0CAB31B-18C4-CE06-EFE9-5D5BA78411E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E2F5FD6E-0448-46C9-92D4-F7FFFF044C1D}" type="slidenum">
              <a:rPr lang="pl-PL" altLang="pl-PL" smtClean="0">
                <a:solidFill>
                  <a:schemeClr val="tx2"/>
                </a:solidFill>
                <a:latin typeface="Open Sans" panose="020B0806030504020204" pitchFamily="34" charset="0"/>
              </a:rPr>
              <a:pPr/>
              <a:t>5</a:t>
            </a:fld>
            <a:endParaRPr lang="pl-PL" altLang="pl-PL">
              <a:solidFill>
                <a:schemeClr val="tx2"/>
              </a:solidFill>
              <a:latin typeface="Open Sans" panose="020B08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49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6</a:t>
            </a:fld>
            <a:endParaRPr lang="pl-PL" altLang="pl-PL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92BE2B07-F925-EFC0-426F-DD2C7AE21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192205"/>
              </p:ext>
            </p:extLst>
          </p:nvPr>
        </p:nvGraphicFramePr>
        <p:xfrm>
          <a:off x="521368" y="369466"/>
          <a:ext cx="9793090" cy="1958322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816426">
                  <a:extLst>
                    <a:ext uri="{9D8B030D-6E8A-4147-A177-3AD203B41FA5}">
                      <a16:colId xmlns:a16="http://schemas.microsoft.com/office/drawing/2014/main" val="3652055849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427327145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404263318"/>
                    </a:ext>
                  </a:extLst>
                </a:gridCol>
              </a:tblGrid>
              <a:tr h="201601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Terminy/Alokacja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2058469809"/>
                  </a:ext>
                </a:extLst>
              </a:tr>
              <a:tr h="1336562">
                <a:tc>
                  <a:txBody>
                    <a:bodyPr/>
                    <a:lstStyle/>
                    <a:p>
                      <a:pPr algn="l" fontAlgn="ctr"/>
                      <a:r>
                        <a:rPr lang="pl-PL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Działanie FENX.01.05.Ochrona przyrody i rozwój zielonej infrastruktury</a:t>
                      </a:r>
                    </a:p>
                    <a:p>
                      <a:pPr algn="l" fontAlgn="ctr"/>
                      <a:endParaRPr lang="pl-PL" sz="1600" b="1" i="0" u="none" strike="noStrike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algn="l" fontAlgn="ctr"/>
                      <a:r>
                        <a:rPr lang="pl-PL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FENX.01.05.4 Rozwój zdolności i usprawnianie zarządzania obszarami chronionymi.</a:t>
                      </a:r>
                      <a:r>
                        <a:rPr lang="pl-PL" sz="1600" b="1" i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600" b="1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Bazy edukacyjne w parkach narodowych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600" b="0" i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nabór trwa do 31.12.2024 r.</a:t>
                      </a:r>
                      <a:endParaRPr lang="pl-PL" sz="1600" b="0" i="0" u="none" strike="noStrike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200</a:t>
                      </a:r>
                      <a:r>
                        <a:rPr lang="pl-PL" sz="1600" b="0" i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mln zł 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niekonkurencyjny</a:t>
                      </a:r>
                      <a:endParaRPr lang="pl-PL" sz="16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040745"/>
                  </a:ext>
                </a:extLst>
              </a:tr>
            </a:tbl>
          </a:graphicData>
        </a:graphic>
      </p:graphicFrame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E42FC91-FC70-1EC4-7D80-AE7DAF1B4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31678"/>
              </p:ext>
            </p:extLst>
          </p:nvPr>
        </p:nvGraphicFramePr>
        <p:xfrm>
          <a:off x="521368" y="2771660"/>
          <a:ext cx="3024338" cy="339483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024338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61459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283337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parki</a:t>
                      </a:r>
                      <a:r>
                        <a:rPr lang="pl-PL" sz="20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 narodowe</a:t>
                      </a:r>
                      <a:endParaRPr lang="pl-PL" sz="2000" b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3C86482-D49E-731A-E3ED-EA87C8395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330899"/>
              </p:ext>
            </p:extLst>
          </p:nvPr>
        </p:nvGraphicFramePr>
        <p:xfrm>
          <a:off x="3636031" y="2771660"/>
          <a:ext cx="6768753" cy="339483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6768753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6833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2826495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984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Poprawa zdolności parków narodowych do sprawnego zarządzania obszarami chronionymi w zakresie infrastruktury bezpośrednio służącej edukacji: budowy, rozbudowy lub modernizacji bazy edukacyjnej parków narodowych w celu prowadzenia działalności dydaktycznej. </a:t>
                      </a:r>
                    </a:p>
                    <a:p>
                      <a:pPr algn="l" fontAlgn="ctr">
                        <a:lnSpc>
                          <a:spcPct val="100000"/>
                        </a:lnSpc>
                      </a:pPr>
                      <a:endParaRPr lang="pl-PL" sz="1984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984" kern="1200" dirty="0" smtClean="0">
                          <a:solidFill>
                            <a:srgbClr val="007033"/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Wybrano do dofinansowania 3 projekty na kwotę 95 mln zł</a:t>
                      </a:r>
                      <a:endParaRPr lang="pl-PL" sz="2000" kern="1200" dirty="0">
                        <a:solidFill>
                          <a:srgbClr val="007033"/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33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7</a:t>
            </a:fld>
            <a:endParaRPr lang="pl-PL" altLang="pl-PL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92BE2B07-F925-EFC0-426F-DD2C7AE21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5891605"/>
              </p:ext>
            </p:extLst>
          </p:nvPr>
        </p:nvGraphicFramePr>
        <p:xfrm>
          <a:off x="377354" y="369466"/>
          <a:ext cx="9865096" cy="1772375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3652055849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427327145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404263318"/>
                    </a:ext>
                  </a:extLst>
                </a:gridCol>
              </a:tblGrid>
              <a:tr h="39697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Terminy/Alokacja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2058469809"/>
                  </a:ext>
                </a:extLst>
              </a:tr>
              <a:tr h="1213197">
                <a:tc>
                  <a:txBody>
                    <a:bodyPr/>
                    <a:lstStyle/>
                    <a:p>
                      <a:pPr marL="0" marR="0" lvl="0" indent="0" algn="l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Działanie FENX.01.05.Ochrona przyrody i rozwój zielonej infrastruktury</a:t>
                      </a:r>
                    </a:p>
                    <a:p>
                      <a:pPr marL="0" marR="0" lvl="0" indent="0" algn="l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 FENX.01.05.8 Edukacja w zakresie ochrony przyrody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8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nabór zakończony</a:t>
                      </a:r>
                    </a:p>
                    <a:p>
                      <a:pPr marL="88900" indent="0" algn="ctr" fontAlgn="ctr"/>
                      <a:r>
                        <a:rPr lang="pl-PL" sz="18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40 mln zł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konkurencyjny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040745"/>
                  </a:ext>
                </a:extLst>
              </a:tr>
            </a:tbl>
          </a:graphicData>
        </a:graphic>
      </p:graphicFrame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E42FC91-FC70-1EC4-7D80-AE7DAF1B4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869896"/>
              </p:ext>
            </p:extLst>
          </p:nvPr>
        </p:nvGraphicFramePr>
        <p:xfrm>
          <a:off x="377354" y="2417628"/>
          <a:ext cx="3744416" cy="4010377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744416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49811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3512264">
                <a:tc>
                  <a:txBody>
                    <a:bodyPr/>
                    <a:lstStyle/>
                    <a:p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regionalne dyrekcje ochrony środowiska, PGL Lasy Państwowe, parki narodowe, instytuty badawcze,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jednostki Sieci Badawczej Łukasiewicz,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Polska Akademia Nauk,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instytuty naukowe PAN,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Polska Akademia Umiejętności,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uczelnie wyższe,</a:t>
                      </a:r>
                      <a:r>
                        <a:rPr lang="pl-PL" sz="18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</a:t>
                      </a:r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pozarządowe organizacje ekologiczne</a:t>
                      </a: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pl-PL" sz="18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Ministerstwo Klimatu i Środowiska i jednostki podległe</a:t>
                      </a:r>
                      <a:endParaRPr lang="pl-PL" sz="1800" dirty="0" smtClean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3C86482-D49E-731A-E3ED-EA87C8395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901066"/>
              </p:ext>
            </p:extLst>
          </p:nvPr>
        </p:nvGraphicFramePr>
        <p:xfrm>
          <a:off x="4193778" y="2417626"/>
          <a:ext cx="6192688" cy="2396994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6192688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49811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1898879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Poprawa wiedzy i świadomości społeczeństwa na temat celów i zasad ochrony przyrody oraz wpływu zanieczyszczeń na stan środowiska i zdrowie ludzi</a:t>
                      </a:r>
                      <a:r>
                        <a:rPr lang="pl-PL" sz="18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poprzez </a:t>
                      </a: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wykorzystanie różnorodnych form i środków przekazu oraz nowoczesnych narzędzi informacyjno-komunikacyjnych i materiałów edukacyjnych. Działania nie mogą prowadzić do osiągnięcia zysku.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4337794" y="5062455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33"/>
                </a:solidFill>
              </a:rPr>
              <a:t>Złożono 29 wniosków o dofinansowanie na kwotę 57,7 mln zł, z czego </a:t>
            </a:r>
            <a:r>
              <a:rPr lang="pl-PL" sz="2000" b="1" dirty="0" smtClean="0">
                <a:solidFill>
                  <a:srgbClr val="007033"/>
                </a:solidFill>
              </a:rPr>
              <a:t>organizacje </a:t>
            </a:r>
            <a:r>
              <a:rPr lang="pl-PL" sz="2000" b="1" dirty="0">
                <a:solidFill>
                  <a:srgbClr val="007033"/>
                </a:solidFill>
              </a:rPr>
              <a:t>pozarządowe złożyły 16 </a:t>
            </a:r>
            <a:r>
              <a:rPr lang="pl-PL" sz="2000" b="1" dirty="0" smtClean="0">
                <a:solidFill>
                  <a:srgbClr val="007033"/>
                </a:solidFill>
              </a:rPr>
              <a:t>wniosków </a:t>
            </a:r>
            <a:r>
              <a:rPr lang="pl-PL" sz="2000" b="1" dirty="0">
                <a:solidFill>
                  <a:srgbClr val="007033"/>
                </a:solidFill>
              </a:rPr>
              <a:t>na kwotę 28 mln </a:t>
            </a:r>
            <a:r>
              <a:rPr lang="pl-PL" sz="2000" b="1" dirty="0" smtClean="0">
                <a:solidFill>
                  <a:srgbClr val="007033"/>
                </a:solidFill>
              </a:rPr>
              <a:t>zł</a:t>
            </a:r>
          </a:p>
          <a:p>
            <a:r>
              <a:rPr lang="pl-PL" sz="2000" dirty="0" smtClean="0">
                <a:solidFill>
                  <a:srgbClr val="007033"/>
                </a:solidFill>
              </a:rPr>
              <a:t>Wnioski są w ocenie</a:t>
            </a:r>
            <a:endParaRPr lang="pl-PL" sz="2000" dirty="0">
              <a:solidFill>
                <a:srgbClr val="007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9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E6BE7B-80CB-4926-B646-E23E8BCBFE23}" type="slidenum">
              <a:rPr kumimoji="0" lang="pl-PL" altLang="pl-PL" sz="1000" b="0" i="0" u="none" strike="noStrike" kern="1200" cap="none" spc="0" normalizeH="0" baseline="0" noProof="0" smtClean="0">
                <a:ln>
                  <a:noFill/>
                </a:ln>
                <a:solidFill>
                  <a:srgbClr val="002073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pl-PL" altLang="pl-PL" sz="1000" b="0" i="0" u="none" strike="noStrike" kern="1200" cap="none" spc="0" normalizeH="0" baseline="0" noProof="0">
              <a:ln>
                <a:noFill/>
              </a:ln>
              <a:solidFill>
                <a:srgbClr val="002073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92BE2B07-F925-EFC0-426F-DD2C7AE21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46370"/>
              </p:ext>
            </p:extLst>
          </p:nvPr>
        </p:nvGraphicFramePr>
        <p:xfrm>
          <a:off x="449362" y="369466"/>
          <a:ext cx="9793088" cy="2046695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3652055849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4273271458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2404263318"/>
                    </a:ext>
                  </a:extLst>
                </a:gridCol>
              </a:tblGrid>
              <a:tr h="39697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 projektów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Terminy/Alokacja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2058469809"/>
                  </a:ext>
                </a:extLst>
              </a:tr>
              <a:tr h="1213197">
                <a:tc>
                  <a:txBody>
                    <a:bodyPr/>
                    <a:lstStyle/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Działanie FENX.01.04. Gospodarka odpadami oraz gospodarka o obiegu zamkniętym</a:t>
                      </a:r>
                    </a:p>
                    <a:p>
                      <a:pPr algn="l" fontAlgn="ctr"/>
                      <a:endParaRPr lang="pl-PL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 FENX.01.04.6 Działania edukacyjno-informacyjne społeczeństwa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0" algn="ctr" fontAlgn="ctr"/>
                      <a:r>
                        <a:rPr lang="pl-PL" sz="16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nabór zakończony </a:t>
                      </a:r>
                    </a:p>
                    <a:p>
                      <a:pPr marL="88900" indent="0" algn="ctr" fontAlgn="ctr"/>
                      <a:r>
                        <a:rPr lang="pl-PL" sz="16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20 mln zł</a:t>
                      </a:r>
                      <a:endParaRPr lang="pl-PL" sz="16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0" i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konkurencyjny</a:t>
                      </a:r>
                      <a:endParaRPr lang="pl-PL" sz="16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040745"/>
                  </a:ext>
                </a:extLst>
              </a:tr>
            </a:tbl>
          </a:graphicData>
        </a:graphic>
      </p:graphicFrame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E42FC91-FC70-1EC4-7D80-AE7DAF1B4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484426"/>
              </p:ext>
            </p:extLst>
          </p:nvPr>
        </p:nvGraphicFramePr>
        <p:xfrm>
          <a:off x="463962" y="2627709"/>
          <a:ext cx="4953952" cy="2281961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953952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1777905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instytuty badawcze,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jednostki Sieci Badawczej Łukasiewicz,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Polska Akademia Nauk,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instytuty naukowe PAN,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Polska Akademia Umiejętności,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uczelnie wyższe,</a:t>
                      </a:r>
                      <a:r>
                        <a:rPr lang="pl-PL" sz="1800" b="0" u="none" strike="noStrike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 </a:t>
                      </a:r>
                      <a:r>
                        <a:rPr lang="pl-PL" sz="18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Open Sans" pitchFamily="2" charset="0"/>
                          <a:cs typeface="Open Sans" pitchFamily="2" charset="0"/>
                        </a:rPr>
                        <a:t>pozarządowe organizacje ekologiczne</a:t>
                      </a:r>
                      <a:endParaRPr lang="pl-PL" sz="1800" b="1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3C86482-D49E-731A-E3ED-EA87C8395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493727"/>
              </p:ext>
            </p:extLst>
          </p:nvPr>
        </p:nvGraphicFramePr>
        <p:xfrm>
          <a:off x="5489922" y="2627709"/>
          <a:ext cx="4968552" cy="3903133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968552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3399077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</a:pP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Działania edukacyjno-informacyjne podnoszące świadomość ekologiczną społeczeństwa w zakresie gospodarki odpadami oraz przechodzenia na gospodarkę o obiegu zamkniętym. Projekty mają dotyczyć propagowania </a:t>
                      </a:r>
                      <a:r>
                        <a:rPr lang="pl-PL" sz="18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prośrodowiskowych</a:t>
                      </a:r>
                      <a:r>
                        <a:rPr lang="pl-PL" sz="18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wzorców konsumpcji, zapobiegania powstawaniu odpadów, w tym ponownego użycia i naprawy przedmiotów, selektywnego zbierania odpadów oraz prowadzenia wszelkich działań w gospodarce odpadami zgodnie z hierarchią sposobów postępowania z odpadami. Działania nie mogą prowadzić do osiągnięcia zysku.</a:t>
                      </a:r>
                      <a:endParaRPr lang="pl-PL" sz="18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449362" y="5026711"/>
            <a:ext cx="48337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33"/>
                </a:solidFill>
              </a:rPr>
              <a:t>Złożono 10 wniosków o dofinansowanie na kwotę 20,9 mln zł, z czego </a:t>
            </a:r>
            <a:r>
              <a:rPr lang="pl-PL" sz="2000" b="1" dirty="0" smtClean="0">
                <a:solidFill>
                  <a:srgbClr val="007033"/>
                </a:solidFill>
              </a:rPr>
              <a:t>organizacje </a:t>
            </a:r>
            <a:r>
              <a:rPr lang="pl-PL" sz="2000" b="1" dirty="0">
                <a:solidFill>
                  <a:srgbClr val="007033"/>
                </a:solidFill>
              </a:rPr>
              <a:t>pozarządowe złożyły 8</a:t>
            </a:r>
            <a:r>
              <a:rPr lang="pl-PL" sz="2000" b="1" dirty="0" smtClean="0">
                <a:solidFill>
                  <a:srgbClr val="007033"/>
                </a:solidFill>
              </a:rPr>
              <a:t> </a:t>
            </a:r>
            <a:r>
              <a:rPr lang="pl-PL" sz="2000" b="1" dirty="0">
                <a:solidFill>
                  <a:srgbClr val="007033"/>
                </a:solidFill>
              </a:rPr>
              <a:t>wniosków </a:t>
            </a:r>
            <a:r>
              <a:rPr lang="pl-PL" sz="2000" b="1" dirty="0" smtClean="0">
                <a:solidFill>
                  <a:srgbClr val="007033"/>
                </a:solidFill>
              </a:rPr>
              <a:t>na </a:t>
            </a:r>
            <a:r>
              <a:rPr lang="pl-PL" sz="2000" b="1" dirty="0">
                <a:solidFill>
                  <a:srgbClr val="007033"/>
                </a:solidFill>
              </a:rPr>
              <a:t>kwotę </a:t>
            </a:r>
            <a:r>
              <a:rPr lang="pl-PL" sz="2000" b="1" dirty="0" smtClean="0">
                <a:solidFill>
                  <a:srgbClr val="007033"/>
                </a:solidFill>
              </a:rPr>
              <a:t>17,8 </a:t>
            </a:r>
            <a:r>
              <a:rPr lang="pl-PL" sz="2000" b="1" dirty="0">
                <a:solidFill>
                  <a:srgbClr val="007033"/>
                </a:solidFill>
              </a:rPr>
              <a:t>mln </a:t>
            </a:r>
            <a:r>
              <a:rPr lang="pl-PL" sz="2000" b="1" dirty="0" smtClean="0">
                <a:solidFill>
                  <a:srgbClr val="007033"/>
                </a:solidFill>
              </a:rPr>
              <a:t>zł</a:t>
            </a:r>
          </a:p>
          <a:p>
            <a:r>
              <a:rPr lang="pl-PL" sz="2000" dirty="0" smtClean="0">
                <a:solidFill>
                  <a:srgbClr val="007033"/>
                </a:solidFill>
              </a:rPr>
              <a:t>Wnioski są w ocenie</a:t>
            </a:r>
            <a:endParaRPr lang="pl-PL" sz="2000" dirty="0">
              <a:solidFill>
                <a:srgbClr val="007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82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 descr="Ciąg znaków: FEnIKS, Rzeczpospolita Polska, UE i NFOŚiGW">
            <a:extLst>
              <a:ext uri="{FF2B5EF4-FFF2-40B4-BE49-F238E27FC236}">
                <a16:creationId xmlns:a16="http://schemas.microsoft.com/office/drawing/2014/main" id="{45846810-B0F1-C8C0-BBF3-910242C6853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46" y="6779369"/>
            <a:ext cx="6661371" cy="660499"/>
          </a:xfrm>
          <a:prstGeom prst="rect">
            <a:avLst/>
          </a:prstGeom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959270C-5C5F-7B42-F706-AAAE3C2CDF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E6BE7B-80CB-4926-B646-E23E8BCBFE23}" type="slidenum">
              <a:rPr lang="pl-PL" altLang="pl-PL" smtClean="0"/>
              <a:pPr>
                <a:defRPr/>
              </a:pPr>
              <a:t>9</a:t>
            </a:fld>
            <a:endParaRPr lang="pl-PL" altLang="pl-PL"/>
          </a:p>
        </p:txBody>
      </p:sp>
      <p:graphicFrame>
        <p:nvGraphicFramePr>
          <p:cNvPr id="5" name="Symbol zastępczy zawartości 4">
            <a:extLst>
              <a:ext uri="{FF2B5EF4-FFF2-40B4-BE49-F238E27FC236}">
                <a16:creationId xmlns:a16="http://schemas.microsoft.com/office/drawing/2014/main" id="{92BE2B07-F925-EFC0-426F-DD2C7AE21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012027"/>
              </p:ext>
            </p:extLst>
          </p:nvPr>
        </p:nvGraphicFramePr>
        <p:xfrm>
          <a:off x="449362" y="369466"/>
          <a:ext cx="9793088" cy="2321015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3652055849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4273271458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404263318"/>
                    </a:ext>
                  </a:extLst>
                </a:gridCol>
              </a:tblGrid>
              <a:tr h="396974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Typy </a:t>
                      </a:r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projektów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Terminy/Alokacja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6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Sposób wyboru projektów </a:t>
                      </a:r>
                      <a:endParaRPr lang="pl-PL" sz="16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2058469809"/>
                  </a:ext>
                </a:extLst>
              </a:tr>
              <a:tr h="1213197">
                <a:tc>
                  <a:txBody>
                    <a:bodyPr/>
                    <a:lstStyle/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Działanie FENX.02.04. Adaptacja do zmian klimatu, zapobieganie klęskom i katastrofom</a:t>
                      </a:r>
                    </a:p>
                    <a:p>
                      <a:pPr algn="l" fontAlgn="ctr"/>
                      <a:endParaRPr lang="pl-PL" sz="1800" b="1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pl-PL" sz="18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 FENX.02.04.10 Edukacja w zakresie kwestii klimatycznych, adaptacji do zmian klimatu oraz ochrony zasobów wodnych, Podtyp: Pozostałe projekty edukacyjne </a:t>
                      </a:r>
                      <a:endParaRPr lang="pl-PL" sz="18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nabór zakończony</a:t>
                      </a:r>
                    </a:p>
                    <a:p>
                      <a:pPr marL="0" marR="0" lvl="0" indent="0" algn="ctr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mln zł</a:t>
                      </a:r>
                    </a:p>
                    <a:p>
                      <a:pPr algn="l" fontAlgn="ctr"/>
                      <a:endParaRPr lang="pl-PL" sz="16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800" b="0" u="none" strike="noStrike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konkurencyjny</a:t>
                      </a: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0040745"/>
                  </a:ext>
                </a:extLst>
              </a:tr>
            </a:tbl>
          </a:graphicData>
        </a:graphic>
      </p:graphicFrame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AE42FC91-FC70-1EC4-7D80-AE7DAF1B4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943950"/>
              </p:ext>
            </p:extLst>
          </p:nvPr>
        </p:nvGraphicFramePr>
        <p:xfrm>
          <a:off x="449362" y="2771726"/>
          <a:ext cx="4536504" cy="226964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4536504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Wnioskodawcy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1693577">
                <a:tc>
                  <a:txBody>
                    <a:bodyPr/>
                    <a:lstStyle/>
                    <a:p>
                      <a:pPr marL="88900" lvl="1" indent="0"/>
                      <a:r>
                        <a:rPr lang="pl-PL" sz="20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jednostki naukowe i naukowo badawcze,</a:t>
                      </a:r>
                      <a:endParaRPr lang="pl-PL" sz="20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88900" lvl="1" indent="0"/>
                      <a:r>
                        <a:rPr lang="pl-PL" sz="2000" b="1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pozarządowe organizacje ekologiczne</a:t>
                      </a:r>
                      <a:r>
                        <a:rPr lang="pl-PL" sz="20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pl-PL" sz="20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marL="88900" lvl="1" indent="0"/>
                      <a:r>
                        <a:rPr lang="pl-PL" sz="20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partnerstwa podmiotów wyżej wymienionych</a:t>
                      </a:r>
                      <a:endParaRPr lang="pl-PL" sz="20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3C86482-D49E-731A-E3ED-EA87C8395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154731"/>
              </p:ext>
            </p:extLst>
          </p:nvPr>
        </p:nvGraphicFramePr>
        <p:xfrm>
          <a:off x="5129882" y="2771725"/>
          <a:ext cx="5256584" cy="4039050"/>
        </p:xfrm>
        <a:graphic>
          <a:graphicData uri="http://schemas.openxmlformats.org/drawingml/2006/table">
            <a:tbl>
              <a:tblPr>
                <a:tableStyleId>{00A15C55-8517-42AA-B614-E9B94910E393}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373981977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pl-PL" sz="20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Open Sans" pitchFamily="2" charset="0"/>
                          <a:ea typeface="Open Sans" pitchFamily="2" charset="0"/>
                          <a:cs typeface="Open Sans" pitchFamily="2" charset="0"/>
                        </a:rPr>
                        <a:t>Zakres wsparcia</a:t>
                      </a:r>
                      <a:endParaRPr lang="pl-PL" sz="2000" b="1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/>
                </a:tc>
                <a:extLst>
                  <a:ext uri="{0D108BD9-81ED-4DB2-BD59-A6C34878D82A}">
                    <a16:rowId xmlns:a16="http://schemas.microsoft.com/office/drawing/2014/main" val="91762320"/>
                  </a:ext>
                </a:extLst>
              </a:tr>
              <a:tr h="3462986">
                <a:tc>
                  <a:txBody>
                    <a:bodyPr/>
                    <a:lstStyle/>
                    <a:p>
                      <a:pPr marL="0" marR="0" lvl="0" indent="0" algn="l" defTabSz="100794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Samodzielne projekty związane z edukacją obywateli</a:t>
                      </a:r>
                      <a:r>
                        <a:rPr lang="pl-PL" sz="20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w zakresie </a:t>
                      </a:r>
                      <a:r>
                        <a:rPr lang="pl-PL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zwiększania świadomości na temat zmian klimatu, adaptacji do nich, lepszego dostępu do wiedzy i danych w zakresie zmian klimatycznych oraz ochrony zasobów wodnych, w tym przyczyn tych zmian, ich skutków oraz sposobów postępowania w celu przeciwdziałania i dostosowania się do zmian klimatu (działania informacyjno-edukacyjne, kampanie itd.).</a:t>
                      </a:r>
                      <a:endParaRPr lang="pl-PL" sz="20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Open Sans" pitchFamily="2" charset="0"/>
                        <a:ea typeface="Open Sans" pitchFamily="2" charset="0"/>
                        <a:cs typeface="Open Sans" pitchFamily="2" charset="0"/>
                      </a:endParaRPr>
                    </a:p>
                  </a:txBody>
                  <a:tcPr marL="3801" marR="3801" marT="3801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2903322"/>
                  </a:ext>
                </a:extLst>
              </a:tr>
            </a:tbl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521370" y="5055495"/>
            <a:ext cx="43924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solidFill>
                  <a:srgbClr val="007033"/>
                </a:solidFill>
              </a:rPr>
              <a:t>Złożono 15 wniosków o dofinansowanie na kwotę 29,8 mln zł, z czego </a:t>
            </a:r>
            <a:r>
              <a:rPr lang="pl-PL" sz="2000" b="1" dirty="0" smtClean="0">
                <a:solidFill>
                  <a:srgbClr val="007033"/>
                </a:solidFill>
              </a:rPr>
              <a:t>organizacje </a:t>
            </a:r>
            <a:r>
              <a:rPr lang="pl-PL" sz="2000" b="1" dirty="0">
                <a:solidFill>
                  <a:srgbClr val="007033"/>
                </a:solidFill>
              </a:rPr>
              <a:t>pozarządowe złożyły </a:t>
            </a:r>
            <a:r>
              <a:rPr lang="pl-PL" sz="2000" b="1" dirty="0" smtClean="0">
                <a:solidFill>
                  <a:srgbClr val="007033"/>
                </a:solidFill>
              </a:rPr>
              <a:t>13 wniosków </a:t>
            </a:r>
            <a:r>
              <a:rPr lang="pl-PL" sz="2000" b="1" dirty="0">
                <a:solidFill>
                  <a:srgbClr val="007033"/>
                </a:solidFill>
              </a:rPr>
              <a:t>na kwotę </a:t>
            </a:r>
            <a:r>
              <a:rPr lang="pl-PL" sz="2000" b="1" dirty="0" smtClean="0">
                <a:solidFill>
                  <a:srgbClr val="007033"/>
                </a:solidFill>
              </a:rPr>
              <a:t>23,3 </a:t>
            </a:r>
            <a:r>
              <a:rPr lang="pl-PL" sz="2000" b="1" dirty="0">
                <a:solidFill>
                  <a:srgbClr val="007033"/>
                </a:solidFill>
              </a:rPr>
              <a:t>mln </a:t>
            </a:r>
            <a:r>
              <a:rPr lang="pl-PL" sz="2000" b="1" dirty="0" smtClean="0">
                <a:solidFill>
                  <a:srgbClr val="007033"/>
                </a:solidFill>
              </a:rPr>
              <a:t>zł</a:t>
            </a:r>
          </a:p>
          <a:p>
            <a:r>
              <a:rPr lang="pl-PL" sz="2000" dirty="0" smtClean="0">
                <a:solidFill>
                  <a:srgbClr val="007033"/>
                </a:solidFill>
              </a:rPr>
              <a:t>Wnioski są w ocenie</a:t>
            </a:r>
            <a:endParaRPr lang="pl-PL" sz="2000" dirty="0">
              <a:solidFill>
                <a:srgbClr val="0070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70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2.xml><?xml version="1.0" encoding="utf-8"?>
<a:theme xmlns:a="http://schemas.openxmlformats.org/drawingml/2006/main" name="1_Motyw pakietu Office">
  <a:themeElements>
    <a:clrScheme name="Niestandardowy 8">
      <a:dk1>
        <a:srgbClr val="000000"/>
      </a:dk1>
      <a:lt1>
        <a:srgbClr val="FFFFFF"/>
      </a:lt1>
      <a:dk2>
        <a:srgbClr val="002073"/>
      </a:dk2>
      <a:lt2>
        <a:srgbClr val="FFFFFF"/>
      </a:lt2>
      <a:accent1>
        <a:srgbClr val="003399"/>
      </a:accent1>
      <a:accent2>
        <a:srgbClr val="A6D3FF"/>
      </a:accent2>
      <a:accent3>
        <a:srgbClr val="FFD618"/>
      </a:accent3>
      <a:accent4>
        <a:srgbClr val="0051B0"/>
      </a:accent4>
      <a:accent5>
        <a:srgbClr val="6BB1E2"/>
      </a:accent5>
      <a:accent6>
        <a:srgbClr val="FFE60B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zentacja1" id="{436F5452-C95B-4D43-A1C6-1CA5BE69C951}" vid="{ABE25C27-1E66-47F3-AA86-B88226738C33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Prezentacja z numerem strony</Template>
  <TotalTime>0</TotalTime>
  <Words>1525</Words>
  <Application>Microsoft Office PowerPoint</Application>
  <PresentationFormat>Niestandardowy</PresentationFormat>
  <Paragraphs>197</Paragraphs>
  <Slides>15</Slides>
  <Notes>12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15</vt:i4>
      </vt:variant>
    </vt:vector>
  </HeadingPairs>
  <TitlesOfParts>
    <vt:vector size="21" baseType="lpstr">
      <vt:lpstr>Arial</vt:lpstr>
      <vt:lpstr>Calibri</vt:lpstr>
      <vt:lpstr>Open Sans</vt:lpstr>
      <vt:lpstr>Wingdings</vt:lpstr>
      <vt:lpstr>Motyw pakietu Office</vt:lpstr>
      <vt:lpstr>1_Motyw pakietu Office</vt:lpstr>
      <vt:lpstr>Oferta wsparcia organizacji pozarządowych  w zakresie edukacji ekologicznej</vt:lpstr>
      <vt:lpstr>Programy priorytetowe</vt:lpstr>
      <vt:lpstr>Programy priorytetowe   </vt:lpstr>
      <vt:lpstr>Slajd tytułowy</vt:lpstr>
      <vt:lpstr>Najważniejsze informacje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Slajd tytułowy</vt:lpstr>
      <vt:lpstr>Działanie: FEPW.02.03 Bioróżnorodność Cel szczegółowy: Wzmacnianie ochrony i zachowania przyrody, różnorodności biologicznej oraz zielonej infrastruktury, w tym na obszarach miejskich, oraz ograniczanie wszelkich rodzajów zanieczyszczenia  Instytucja Wdrażająca:  Narodowy Fundusz Ochrony Środowiska i Gospodarki Wodnej  Wysokość alokacji UE (EUR):  55 000 000  Poziom dofinansowania UE: 85%  Miejsce realizacji:  województwa: LUBELSKIE, PODKARPACKIE, PODLASKIE, ŚWIĘTOKRZYSKIE, WARMIŃSKO-MAZURSKIE, reg. Mazowiecki regionalny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Wzór prezentacji FEnIKS</dc:title>
  <dc:creator/>
  <cp:lastModifiedBy/>
  <cp:revision>1</cp:revision>
  <dcterms:created xsi:type="dcterms:W3CDTF">2023-09-15T11:09:44Z</dcterms:created>
  <dcterms:modified xsi:type="dcterms:W3CDTF">2024-10-29T12:12:05Z</dcterms:modified>
</cp:coreProperties>
</file>